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4" r:id="rId2"/>
    <p:sldId id="267" r:id="rId3"/>
    <p:sldId id="266" r:id="rId4"/>
    <p:sldId id="265" r:id="rId5"/>
    <p:sldId id="256" r:id="rId6"/>
    <p:sldId id="268" r:id="rId7"/>
    <p:sldId id="269" r:id="rId8"/>
    <p:sldId id="270" r:id="rId9"/>
    <p:sldId id="257" r:id="rId10"/>
    <p:sldId id="261" r:id="rId11"/>
    <p:sldId id="275" r:id="rId12"/>
    <p:sldId id="271" r:id="rId13"/>
    <p:sldId id="273" r:id="rId14"/>
    <p:sldId id="276" r:id="rId15"/>
    <p:sldId id="258" r:id="rId16"/>
    <p:sldId id="278" r:id="rId17"/>
    <p:sldId id="279" r:id="rId18"/>
    <p:sldId id="259" r:id="rId19"/>
    <p:sldId id="280" r:id="rId20"/>
    <p:sldId id="281" r:id="rId21"/>
    <p:sldId id="277" r:id="rId22"/>
    <p:sldId id="260" r:id="rId23"/>
    <p:sldId id="263" r:id="rId2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3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19" autoAdjust="0"/>
  </p:normalViewPr>
  <p:slideViewPr>
    <p:cSldViewPr snapToGrid="0" snapToObjects="1">
      <p:cViewPr varScale="1">
        <p:scale>
          <a:sx n="59" d="100"/>
          <a:sy n="59" d="100"/>
        </p:scale>
        <p:origin x="4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338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826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16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52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31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34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59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51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492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11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8a63c4df4f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8a63c4df4f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9839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98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8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83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1136440" y="858640"/>
            <a:ext cx="12357600" cy="7699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2757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9C824-177C-49C4-BBEB-F1CE9B71E7C3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57AAD-6818-4753-84C8-917811E89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9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EB5B1C3C-A7BA-69D5-1CA9-BC2A6D9306D9}"/>
              </a:ext>
            </a:extLst>
          </p:cNvPr>
          <p:cNvSpPr/>
          <p:nvPr/>
        </p:nvSpPr>
        <p:spPr>
          <a:xfrm>
            <a:off x="783771" y="1529715"/>
            <a:ext cx="12654643" cy="5654856"/>
          </a:xfrm>
          <a:prstGeom prst="snip2DiagRect">
            <a:avLst>
              <a:gd name="adj1" fmla="val 24575"/>
              <a:gd name="adj2" fmla="val 25352"/>
            </a:avLst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r-PK" sz="115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tx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بِسمِ اللہِ الرَّحمٰنِ الرَّحِيم</a:t>
            </a:r>
            <a:endParaRPr lang="en-US" sz="11500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chemeClr val="tx1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Imag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5260" y="30480"/>
            <a:ext cx="1709420" cy="14992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39888" y="5176742"/>
            <a:ext cx="7969725" cy="46166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"In (or with) the name of Allah, the Beneficent, the </a:t>
            </a:r>
            <a:r>
              <a:rPr lang="en-GB" sz="2400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Merciful"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66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257640" y="830171"/>
            <a:ext cx="1246193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kern="0" spc="-131" dirty="0"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3</a:t>
            </a:r>
            <a:r>
              <a:rPr lang="en-US" sz="4800" b="1" kern="0" spc="-131" dirty="0" smtClean="0"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. Deciding between Kernel Mode &amp; User Mode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52842" y="4520571"/>
            <a:ext cx="4049201" cy="2762085"/>
            <a:chOff x="966237" y="3001620"/>
            <a:chExt cx="4908962" cy="1225862"/>
          </a:xfrm>
        </p:grpSpPr>
        <p:sp>
          <p:nvSpPr>
            <p:cNvPr id="6" name="Shape 3"/>
            <p:cNvSpPr/>
            <p:nvPr/>
          </p:nvSpPr>
          <p:spPr>
            <a:xfrm>
              <a:off x="966237" y="3015200"/>
              <a:ext cx="499942" cy="144321"/>
            </a:xfrm>
            <a:prstGeom prst="roundRect">
              <a:avLst>
                <a:gd name="adj" fmla="val 20000"/>
              </a:avLst>
            </a:prstGeom>
            <a:solidFill>
              <a:srgbClr val="E0D7F4"/>
            </a:solidFill>
            <a:ln w="7620">
              <a:solidFill>
                <a:srgbClr val="C6BDDA"/>
              </a:solidFill>
              <a:prstDash val="solid"/>
            </a:ln>
          </p:spPr>
        </p:sp>
        <p:sp>
          <p:nvSpPr>
            <p:cNvPr id="8" name="Text 5"/>
            <p:cNvSpPr/>
            <p:nvPr/>
          </p:nvSpPr>
          <p:spPr>
            <a:xfrm>
              <a:off x="1614128" y="3001620"/>
              <a:ext cx="2777491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6A33E9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Location</a:t>
              </a:r>
              <a:endParaRPr lang="en-US" sz="2187" dirty="0">
                <a:solidFill>
                  <a:srgbClr val="6A33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1577030" y="3174821"/>
              <a:ext cx="4298169" cy="1052661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algn="just">
                <a:lnSpc>
                  <a:spcPts val="2799"/>
                </a:lnSpc>
              </a:pPr>
              <a:r>
                <a:rPr lang="en-GB" sz="200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User mode drivers run in a less privileged environment outside the core of the operating </a:t>
              </a:r>
              <a:r>
                <a:rPr lang="en-GB" sz="2000" dirty="0" smtClean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system. They </a:t>
              </a:r>
              <a:r>
                <a:rPr lang="en-GB" sz="200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have limited access to system resources and </a:t>
              </a:r>
              <a:r>
                <a:rPr lang="en-GB" sz="2000" dirty="0" smtClean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hardware.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291319" y="4536914"/>
            <a:ext cx="3967564" cy="2000320"/>
            <a:chOff x="586243" y="4518880"/>
            <a:chExt cx="5826259" cy="1284564"/>
          </a:xfrm>
        </p:grpSpPr>
        <p:sp>
          <p:nvSpPr>
            <p:cNvPr id="10" name="Shape 7"/>
            <p:cNvSpPr/>
            <p:nvPr/>
          </p:nvSpPr>
          <p:spPr>
            <a:xfrm>
              <a:off x="586243" y="4518880"/>
              <a:ext cx="683007" cy="268064"/>
            </a:xfrm>
            <a:prstGeom prst="roundRect">
              <a:avLst>
                <a:gd name="adj" fmla="val 20000"/>
              </a:avLst>
            </a:prstGeom>
            <a:solidFill>
              <a:srgbClr val="E0D7F4"/>
            </a:solidFill>
            <a:ln w="7620">
              <a:solidFill>
                <a:srgbClr val="C6BDDA"/>
              </a:solidFill>
              <a:prstDash val="solid"/>
            </a:ln>
          </p:spPr>
        </p:sp>
        <p:sp>
          <p:nvSpPr>
            <p:cNvPr id="12" name="Text 9"/>
            <p:cNvSpPr/>
            <p:nvPr/>
          </p:nvSpPr>
          <p:spPr>
            <a:xfrm>
              <a:off x="1388978" y="4518880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6A33E9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Advantages</a:t>
              </a:r>
              <a:endParaRPr lang="en-US" sz="2187" dirty="0">
                <a:solidFill>
                  <a:srgbClr val="6A33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10"/>
            <p:cNvSpPr/>
            <p:nvPr/>
          </p:nvSpPr>
          <p:spPr>
            <a:xfrm>
              <a:off x="1395114" y="4737606"/>
              <a:ext cx="5017388" cy="106583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GB" sz="200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They are easier to develop and debug, and their failures are less likely to cause system </a:t>
              </a:r>
              <a:r>
                <a:rPr lang="en-GB" sz="2000" dirty="0" smtClean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crashes.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 12"/>
          <p:cNvSpPr/>
          <p:nvPr/>
        </p:nvSpPr>
        <p:spPr>
          <a:xfrm>
            <a:off x="786631" y="4464371"/>
            <a:ext cx="34480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1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Imag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5260" y="30480"/>
            <a:ext cx="1709420" cy="149923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0" y="1583572"/>
            <a:ext cx="1463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9750637" y="4520571"/>
            <a:ext cx="4732443" cy="2219332"/>
            <a:chOff x="724127" y="4483713"/>
            <a:chExt cx="5688375" cy="1319731"/>
          </a:xfrm>
        </p:grpSpPr>
        <p:sp>
          <p:nvSpPr>
            <p:cNvPr id="40" name="Shape 7"/>
            <p:cNvSpPr/>
            <p:nvPr/>
          </p:nvSpPr>
          <p:spPr>
            <a:xfrm>
              <a:off x="724127" y="4521135"/>
              <a:ext cx="499944" cy="218726"/>
            </a:xfrm>
            <a:prstGeom prst="roundRect">
              <a:avLst>
                <a:gd name="adj" fmla="val 20000"/>
              </a:avLst>
            </a:prstGeom>
            <a:solidFill>
              <a:srgbClr val="E0D7F4"/>
            </a:solidFill>
            <a:ln w="7620">
              <a:solidFill>
                <a:srgbClr val="C6BDDA"/>
              </a:solidFill>
              <a:prstDash val="solid"/>
            </a:ln>
          </p:spPr>
        </p:sp>
        <p:sp>
          <p:nvSpPr>
            <p:cNvPr id="41" name="Text 9"/>
            <p:cNvSpPr/>
            <p:nvPr/>
          </p:nvSpPr>
          <p:spPr>
            <a:xfrm>
              <a:off x="1395114" y="4483713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6A33E9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Examples</a:t>
              </a:r>
              <a:endParaRPr lang="en-US" sz="2187" dirty="0">
                <a:solidFill>
                  <a:srgbClr val="6A33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 10"/>
            <p:cNvSpPr/>
            <p:nvPr/>
          </p:nvSpPr>
          <p:spPr>
            <a:xfrm>
              <a:off x="1395114" y="4737606"/>
              <a:ext cx="5017388" cy="106583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GB" sz="200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Applications like Wi-Fi management tools or utilities typically run in user mode.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Text 12"/>
          <p:cNvSpPr/>
          <p:nvPr/>
        </p:nvSpPr>
        <p:spPr>
          <a:xfrm>
            <a:off x="5384848" y="4494343"/>
            <a:ext cx="310818" cy="469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 smtClean="0">
                <a:solidFill>
                  <a:srgbClr val="272525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2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4231" y="1595170"/>
            <a:ext cx="134138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Wi-Fi driver involves two primary modes: user mode and kernel mode. Here's a simplified explanation of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GB" sz="2400" b="1" u="sng" dirty="0" smtClean="0">
                <a:solidFill>
                  <a:srgbClr val="6A33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Mode: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 applications are built to interact with the user and perform tasks that do not require direct access to hardware or system resources. </a:t>
            </a:r>
            <a:endParaRPr lang="en-GB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12"/>
          <p:cNvSpPr/>
          <p:nvPr/>
        </p:nvSpPr>
        <p:spPr>
          <a:xfrm>
            <a:off x="9821761" y="4520571"/>
            <a:ext cx="34480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3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18160" y="7640685"/>
            <a:ext cx="13502640" cy="609600"/>
            <a:chOff x="518160" y="7543800"/>
            <a:chExt cx="13502640" cy="609600"/>
          </a:xfrm>
        </p:grpSpPr>
        <p:sp>
          <p:nvSpPr>
            <p:cNvPr id="48" name="Footer Placeholder 4">
              <a:extLst>
                <a:ext uri="{FF2B5EF4-FFF2-40B4-BE49-F238E27FC236}">
                  <a16:creationId xmlns:a16="http://schemas.microsoft.com/office/drawing/2014/main" id="{E92021C0-D6A7-4A3D-A17B-229E069D6EAF}"/>
                </a:ext>
              </a:extLst>
            </p:cNvPr>
            <p:cNvSpPr txBox="1">
              <a:spLocks/>
            </p:cNvSpPr>
            <p:nvPr/>
          </p:nvSpPr>
          <p:spPr>
            <a:xfrm>
              <a:off x="6641005" y="7543800"/>
              <a:ext cx="750395" cy="609600"/>
            </a:xfrm>
          </p:spPr>
          <p:txBody>
            <a:bodyPr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518160" y="7787640"/>
              <a:ext cx="5970445" cy="15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543800" y="7802880"/>
              <a:ext cx="6477000" cy="4572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208466" y="847110"/>
            <a:ext cx="129521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800" b="1" kern="0" spc="-131" dirty="0" smtClean="0"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Deciding between Kernel &amp; User Mode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(cont..)</a:t>
            </a:r>
          </a:p>
          <a:p>
            <a:pPr marL="0" indent="0">
              <a:lnSpc>
                <a:spcPts val="5468"/>
              </a:lnSpc>
              <a:buNone/>
            </a:pP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50315" y="3516829"/>
            <a:ext cx="4049201" cy="3300064"/>
            <a:chOff x="966237" y="3001620"/>
            <a:chExt cx="4908962" cy="1225862"/>
          </a:xfrm>
        </p:grpSpPr>
        <p:sp>
          <p:nvSpPr>
            <p:cNvPr id="6" name="Shape 3"/>
            <p:cNvSpPr/>
            <p:nvPr/>
          </p:nvSpPr>
          <p:spPr>
            <a:xfrm>
              <a:off x="966237" y="3015200"/>
              <a:ext cx="499942" cy="144321"/>
            </a:xfrm>
            <a:prstGeom prst="roundRect">
              <a:avLst>
                <a:gd name="adj" fmla="val 20000"/>
              </a:avLst>
            </a:prstGeom>
            <a:solidFill>
              <a:srgbClr val="E0D7F4"/>
            </a:solidFill>
            <a:ln w="7620">
              <a:solidFill>
                <a:srgbClr val="C6BDDA"/>
              </a:solidFill>
              <a:prstDash val="solid"/>
            </a:ln>
          </p:spPr>
        </p:sp>
        <p:sp>
          <p:nvSpPr>
            <p:cNvPr id="8" name="Text 5"/>
            <p:cNvSpPr/>
            <p:nvPr/>
          </p:nvSpPr>
          <p:spPr>
            <a:xfrm>
              <a:off x="1614128" y="3001620"/>
              <a:ext cx="2777491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6A33E9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Location</a:t>
              </a:r>
              <a:endParaRPr lang="en-US" sz="2187" dirty="0">
                <a:solidFill>
                  <a:srgbClr val="6A33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1577030" y="3174821"/>
              <a:ext cx="4298169" cy="1052661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algn="just">
                <a:lnSpc>
                  <a:spcPts val="2799"/>
                </a:lnSpc>
              </a:pPr>
              <a:r>
                <a:rPr lang="en-GB" sz="2000" dirty="0" smtClean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Kernel mode drivers run in a privileged environment inside the core of the operating system. They have full access to system resources and hardware.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9179" y="3532068"/>
            <a:ext cx="3967564" cy="3468637"/>
            <a:chOff x="586243" y="4518880"/>
            <a:chExt cx="5826259" cy="1284564"/>
          </a:xfrm>
        </p:grpSpPr>
        <p:sp>
          <p:nvSpPr>
            <p:cNvPr id="10" name="Shape 7"/>
            <p:cNvSpPr/>
            <p:nvPr/>
          </p:nvSpPr>
          <p:spPr>
            <a:xfrm>
              <a:off x="586243" y="4518880"/>
              <a:ext cx="683007" cy="186379"/>
            </a:xfrm>
            <a:prstGeom prst="roundRect">
              <a:avLst>
                <a:gd name="adj" fmla="val 20000"/>
              </a:avLst>
            </a:prstGeom>
            <a:solidFill>
              <a:srgbClr val="E0D7F4"/>
            </a:solidFill>
            <a:ln w="7620">
              <a:solidFill>
                <a:srgbClr val="C6BDDA"/>
              </a:solidFill>
              <a:prstDash val="solid"/>
            </a:ln>
          </p:spPr>
        </p:sp>
        <p:sp>
          <p:nvSpPr>
            <p:cNvPr id="12" name="Text 9"/>
            <p:cNvSpPr/>
            <p:nvPr/>
          </p:nvSpPr>
          <p:spPr>
            <a:xfrm>
              <a:off x="1388978" y="4518880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6A33E9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Advantages</a:t>
              </a:r>
              <a:endParaRPr lang="en-US" sz="2187" dirty="0">
                <a:solidFill>
                  <a:srgbClr val="6A33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10"/>
            <p:cNvSpPr/>
            <p:nvPr/>
          </p:nvSpPr>
          <p:spPr>
            <a:xfrm>
              <a:off x="1395114" y="4737606"/>
              <a:ext cx="5017388" cy="106583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GB" sz="200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They have direct access to system resources, hardware, and memory.</a:t>
              </a:r>
            </a:p>
            <a:p>
              <a:pPr>
                <a:lnSpc>
                  <a:spcPts val="2799"/>
                </a:lnSpc>
              </a:pPr>
              <a:r>
                <a:rPr lang="en-GB" sz="200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Integration: Kernel mode drivers are tightly integrated with the operating system, allowing them to perform critical tasks efficiently.</a:t>
              </a:r>
            </a:p>
          </p:txBody>
        </p:sp>
      </p:grpSp>
      <p:sp>
        <p:nvSpPr>
          <p:cNvPr id="15" name="Text 12"/>
          <p:cNvSpPr/>
          <p:nvPr/>
        </p:nvSpPr>
        <p:spPr>
          <a:xfrm>
            <a:off x="884104" y="3492080"/>
            <a:ext cx="34480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1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Imag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5260" y="30480"/>
            <a:ext cx="1709420" cy="149923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18160" y="7548156"/>
            <a:ext cx="13502640" cy="609600"/>
            <a:chOff x="518160" y="7543800"/>
            <a:chExt cx="13502640" cy="609600"/>
          </a:xfrm>
        </p:grpSpPr>
        <p:sp>
          <p:nvSpPr>
            <p:cNvPr id="21" name="Footer Placeholder 4">
              <a:extLst>
                <a:ext uri="{FF2B5EF4-FFF2-40B4-BE49-F238E27FC236}">
                  <a16:creationId xmlns:a16="http://schemas.microsoft.com/office/drawing/2014/main" id="{E92021C0-D6A7-4A3D-A17B-229E069D6EAF}"/>
                </a:ext>
              </a:extLst>
            </p:cNvPr>
            <p:cNvSpPr txBox="1">
              <a:spLocks/>
            </p:cNvSpPr>
            <p:nvPr/>
          </p:nvSpPr>
          <p:spPr>
            <a:xfrm>
              <a:off x="6641005" y="7543800"/>
              <a:ext cx="750395" cy="609600"/>
            </a:xfrm>
          </p:spPr>
          <p:txBody>
            <a:bodyPr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518160" y="7787640"/>
              <a:ext cx="5970445" cy="15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543800" y="7802880"/>
              <a:ext cx="6477000" cy="4572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/>
          <p:cNvCxnSpPr/>
          <p:nvPr/>
        </p:nvCxnSpPr>
        <p:spPr>
          <a:xfrm>
            <a:off x="0" y="1583572"/>
            <a:ext cx="1463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9754263" y="3556967"/>
            <a:ext cx="4732443" cy="2219332"/>
            <a:chOff x="724127" y="4483713"/>
            <a:chExt cx="5688375" cy="1319731"/>
          </a:xfrm>
        </p:grpSpPr>
        <p:sp>
          <p:nvSpPr>
            <p:cNvPr id="40" name="Shape 7"/>
            <p:cNvSpPr/>
            <p:nvPr/>
          </p:nvSpPr>
          <p:spPr>
            <a:xfrm>
              <a:off x="724127" y="4521135"/>
              <a:ext cx="499944" cy="218726"/>
            </a:xfrm>
            <a:prstGeom prst="roundRect">
              <a:avLst>
                <a:gd name="adj" fmla="val 20000"/>
              </a:avLst>
            </a:prstGeom>
            <a:solidFill>
              <a:srgbClr val="E0D7F4"/>
            </a:solidFill>
            <a:ln w="7620">
              <a:solidFill>
                <a:srgbClr val="C6BDDA"/>
              </a:solidFill>
              <a:prstDash val="solid"/>
            </a:ln>
          </p:spPr>
        </p:sp>
        <p:sp>
          <p:nvSpPr>
            <p:cNvPr id="41" name="Text 9"/>
            <p:cNvSpPr/>
            <p:nvPr/>
          </p:nvSpPr>
          <p:spPr>
            <a:xfrm>
              <a:off x="1395114" y="4483713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6A33E9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Examples</a:t>
              </a:r>
              <a:endParaRPr lang="en-US" sz="2187" dirty="0">
                <a:solidFill>
                  <a:srgbClr val="6A33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 10"/>
            <p:cNvSpPr/>
            <p:nvPr/>
          </p:nvSpPr>
          <p:spPr>
            <a:xfrm>
              <a:off x="1395114" y="4737606"/>
              <a:ext cx="5017388" cy="106583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GB" sz="2000" dirty="0" smtClean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The </a:t>
              </a:r>
              <a:r>
                <a:rPr lang="en-GB" sz="200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core Wi-Fi driver responsible for managing the wireless network interface operates in kernel mode.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Text 12"/>
          <p:cNvSpPr/>
          <p:nvPr/>
        </p:nvSpPr>
        <p:spPr>
          <a:xfrm>
            <a:off x="5179334" y="3522229"/>
            <a:ext cx="34480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 smtClean="0">
                <a:solidFill>
                  <a:srgbClr val="272525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2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4231" y="1617542"/>
            <a:ext cx="134138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u="sng" dirty="0">
                <a:solidFill>
                  <a:srgbClr val="6A33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400" b="1" u="sng" dirty="0" smtClean="0">
                <a:solidFill>
                  <a:srgbClr val="6A33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Kernel Mode: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mode components, such as device drivers, interact directly with hardware and have privileged access to system resources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12"/>
          <p:cNvSpPr/>
          <p:nvPr/>
        </p:nvSpPr>
        <p:spPr>
          <a:xfrm>
            <a:off x="9778201" y="3595568"/>
            <a:ext cx="34480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3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92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5260" y="30480"/>
            <a:ext cx="1709420" cy="1499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0756" y="640306"/>
            <a:ext cx="9926241" cy="1138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kern="0" spc="-181" dirty="0"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4</a:t>
            </a:r>
            <a:r>
              <a:rPr lang="en-US" sz="6036" b="1" kern="0" spc="-181" dirty="0" smtClean="0"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. Implementation</a:t>
            </a:r>
            <a:endParaRPr lang="en-US" sz="603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18160" y="1637430"/>
            <a:ext cx="13785669" cy="5985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implementation phase involves writing code to </a:t>
            </a:r>
            <a:r>
              <a:rPr lang="en-GB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fulfil </a:t>
            </a:r>
            <a:r>
              <a:rPr lang="en-GB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specified requirements, </a:t>
            </a:r>
            <a:r>
              <a:rPr lang="en-GB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including:</a:t>
            </a:r>
          </a:p>
          <a:p>
            <a:pPr marL="979488" indent="27781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Device interaction</a:t>
            </a:r>
          </a:p>
          <a:p>
            <a:pPr marL="979488" indent="27781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 processing</a:t>
            </a:r>
          </a:p>
          <a:p>
            <a:pPr marL="979488" indent="27781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encompasses translating design specifications into executable code, adhering to coding standards and best practices, and conducting rigorous testing to ensure functionality and reliability. </a:t>
            </a:r>
            <a:endParaRPr lang="en-GB" sz="27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</a:t>
            </a:r>
            <a:r>
              <a:rPr lang="en-GB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documentation and version control are essential aspects of this phase to facilitate maintenance and future enhancements.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19599" y="655439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grpSp>
        <p:nvGrpSpPr>
          <p:cNvPr id="16" name="Group 15"/>
          <p:cNvGrpSpPr/>
          <p:nvPr/>
        </p:nvGrpSpPr>
        <p:grpSpPr>
          <a:xfrm>
            <a:off x="518160" y="7640685"/>
            <a:ext cx="13502640" cy="609600"/>
            <a:chOff x="518160" y="7543800"/>
            <a:chExt cx="13502640" cy="609600"/>
          </a:xfrm>
        </p:grpSpPr>
        <p:sp>
          <p:nvSpPr>
            <p:cNvPr id="17" name="Footer Placeholder 4">
              <a:extLst>
                <a:ext uri="{FF2B5EF4-FFF2-40B4-BE49-F238E27FC236}">
                  <a16:creationId xmlns:a16="http://schemas.microsoft.com/office/drawing/2014/main" id="{E92021C0-D6A7-4A3D-A17B-229E069D6EAF}"/>
                </a:ext>
              </a:extLst>
            </p:cNvPr>
            <p:cNvSpPr txBox="1">
              <a:spLocks/>
            </p:cNvSpPr>
            <p:nvPr/>
          </p:nvSpPr>
          <p:spPr>
            <a:xfrm>
              <a:off x="6641005" y="7543800"/>
              <a:ext cx="750395" cy="609600"/>
            </a:xfrm>
          </p:spPr>
          <p:txBody>
            <a:bodyPr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/>
                <a:t>8</a:t>
              </a:r>
              <a:endParaRPr lang="en-US" sz="2400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18160" y="7787640"/>
              <a:ext cx="5970445" cy="15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543800" y="7802880"/>
              <a:ext cx="6477000" cy="4572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>
            <a:off x="0" y="1583572"/>
            <a:ext cx="1463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58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3977" y="1861456"/>
            <a:ext cx="4446623" cy="5007441"/>
            <a:chOff x="1154073" y="1911549"/>
            <a:chExt cx="3370064" cy="2717006"/>
          </a:xfrm>
        </p:grpSpPr>
        <p:sp>
          <p:nvSpPr>
            <p:cNvPr id="7" name="Shape 4"/>
            <p:cNvSpPr/>
            <p:nvPr/>
          </p:nvSpPr>
          <p:spPr>
            <a:xfrm>
              <a:off x="1154073" y="1911549"/>
              <a:ext cx="3370064" cy="2717006"/>
            </a:xfrm>
            <a:prstGeom prst="roundRect">
              <a:avLst>
                <a:gd name="adj" fmla="val 3680"/>
              </a:avLst>
            </a:prstGeom>
            <a:noFill/>
            <a:ln w="7620">
              <a:solidFill>
                <a:srgbClr val="C6BDDA"/>
              </a:solidFill>
              <a:prstDash val="solid"/>
            </a:ln>
          </p:spPr>
        </p:sp>
        <p:sp>
          <p:nvSpPr>
            <p:cNvPr id="8" name="Text 5"/>
            <p:cNvSpPr/>
            <p:nvPr/>
          </p:nvSpPr>
          <p:spPr>
            <a:xfrm>
              <a:off x="1383863" y="2141339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6A33E9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1. Entry</a:t>
              </a:r>
              <a:endParaRPr lang="en-US" sz="2187" dirty="0">
                <a:solidFill>
                  <a:srgbClr val="6A33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1383863" y="2434871"/>
              <a:ext cx="2910483" cy="2048562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342900" indent="-342900" algn="just">
                <a:lnSpc>
                  <a:spcPts val="2799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Initializes the driver and creates a device object. 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84310" y="1861457"/>
            <a:ext cx="4233591" cy="5007440"/>
            <a:chOff x="4746308" y="1911549"/>
            <a:chExt cx="3370064" cy="2717006"/>
          </a:xfrm>
          <a:noFill/>
        </p:grpSpPr>
        <p:sp>
          <p:nvSpPr>
            <p:cNvPr id="10" name="Shape 7"/>
            <p:cNvSpPr/>
            <p:nvPr/>
          </p:nvSpPr>
          <p:spPr>
            <a:xfrm>
              <a:off x="4746308" y="1911549"/>
              <a:ext cx="3370064" cy="2717006"/>
            </a:xfrm>
            <a:prstGeom prst="roundRect">
              <a:avLst>
                <a:gd name="adj" fmla="val 3680"/>
              </a:avLst>
            </a:prstGeom>
            <a:grpFill/>
            <a:ln w="7620">
              <a:solidFill>
                <a:srgbClr val="C6BDDA"/>
              </a:solidFill>
              <a:prstDash val="solid"/>
            </a:ln>
          </p:spPr>
        </p:sp>
        <p:sp>
          <p:nvSpPr>
            <p:cNvPr id="11" name="Text 8"/>
            <p:cNvSpPr/>
            <p:nvPr/>
          </p:nvSpPr>
          <p:spPr>
            <a:xfrm>
              <a:off x="4976098" y="2141339"/>
              <a:ext cx="2777490" cy="347186"/>
            </a:xfrm>
            <a:prstGeom prst="rect">
              <a:avLst/>
            </a:prstGeom>
            <a:grp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6A33E9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2. Driver Unload</a:t>
              </a:r>
              <a:endParaRPr lang="en-US" sz="2187" dirty="0">
                <a:solidFill>
                  <a:srgbClr val="6A33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9"/>
            <p:cNvSpPr/>
            <p:nvPr/>
          </p:nvSpPr>
          <p:spPr>
            <a:xfrm>
              <a:off x="4976098" y="2621756"/>
              <a:ext cx="2910483" cy="1777008"/>
            </a:xfrm>
            <a:prstGeom prst="rect">
              <a:avLst/>
            </a:prstGeom>
            <a:grpFill/>
            <a:ln/>
          </p:spPr>
          <p:txBody>
            <a:bodyPr wrap="square" rtlCol="0" anchor="t"/>
            <a:lstStyle/>
            <a:p>
              <a:pPr marL="342900" indent="-342900" algn="just">
                <a:lnSpc>
                  <a:spcPts val="2799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Cleans up resources when the driver is unloaded.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233200" y="1861456"/>
            <a:ext cx="4047235" cy="5007440"/>
            <a:chOff x="8338542" y="1911549"/>
            <a:chExt cx="3370064" cy="2717006"/>
          </a:xfrm>
          <a:noFill/>
        </p:grpSpPr>
        <p:sp>
          <p:nvSpPr>
            <p:cNvPr id="13" name="Shape 10"/>
            <p:cNvSpPr/>
            <p:nvPr/>
          </p:nvSpPr>
          <p:spPr>
            <a:xfrm>
              <a:off x="8338542" y="1911549"/>
              <a:ext cx="3370064" cy="2717006"/>
            </a:xfrm>
            <a:prstGeom prst="roundRect">
              <a:avLst>
                <a:gd name="adj" fmla="val 3680"/>
              </a:avLst>
            </a:prstGeom>
            <a:grpFill/>
            <a:ln w="7620">
              <a:solidFill>
                <a:srgbClr val="C6BDDA"/>
              </a:solidFill>
              <a:prstDash val="solid"/>
            </a:ln>
          </p:spPr>
        </p:sp>
        <p:sp>
          <p:nvSpPr>
            <p:cNvPr id="14" name="Text 11"/>
            <p:cNvSpPr/>
            <p:nvPr/>
          </p:nvSpPr>
          <p:spPr>
            <a:xfrm>
              <a:off x="8568333" y="2141339"/>
              <a:ext cx="2777490" cy="347186"/>
            </a:xfrm>
            <a:prstGeom prst="rect">
              <a:avLst/>
            </a:prstGeom>
            <a:grp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6A33E9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3. Driver Create &amp; Close</a:t>
              </a:r>
              <a:endParaRPr lang="en-US" sz="2187" dirty="0">
                <a:solidFill>
                  <a:srgbClr val="6A33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12"/>
            <p:cNvSpPr/>
            <p:nvPr/>
          </p:nvSpPr>
          <p:spPr>
            <a:xfrm>
              <a:off x="8568333" y="2621756"/>
              <a:ext cx="2910483" cy="1421606"/>
            </a:xfrm>
            <a:prstGeom prst="rect">
              <a:avLst/>
            </a:prstGeom>
            <a:grpFill/>
            <a:ln/>
          </p:spPr>
          <p:txBody>
            <a:bodyPr wrap="square" rtlCol="0" anchor="t"/>
            <a:lstStyle/>
            <a:p>
              <a:pPr marL="342900" indent="-342900" algn="just">
                <a:lnSpc>
                  <a:spcPts val="2799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Dispatch routines for handling create and close requests from user-mode applications.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7" name="Imag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5260" y="45720"/>
            <a:ext cx="1709420" cy="149923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34489" y="7646127"/>
            <a:ext cx="13502640" cy="609600"/>
            <a:chOff x="518160" y="7543800"/>
            <a:chExt cx="13502640" cy="609600"/>
          </a:xfrm>
        </p:grpSpPr>
        <p:sp>
          <p:nvSpPr>
            <p:cNvPr id="19" name="Footer Placeholder 4">
              <a:extLst>
                <a:ext uri="{FF2B5EF4-FFF2-40B4-BE49-F238E27FC236}">
                  <a16:creationId xmlns:a16="http://schemas.microsoft.com/office/drawing/2014/main" id="{E92021C0-D6A7-4A3D-A17B-229E069D6EAF}"/>
                </a:ext>
              </a:extLst>
            </p:cNvPr>
            <p:cNvSpPr txBox="1">
              <a:spLocks/>
            </p:cNvSpPr>
            <p:nvPr/>
          </p:nvSpPr>
          <p:spPr>
            <a:xfrm>
              <a:off x="6641005" y="7543800"/>
              <a:ext cx="750395" cy="609600"/>
            </a:xfrm>
          </p:spPr>
          <p:txBody>
            <a:bodyPr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518160" y="7787640"/>
              <a:ext cx="5970445" cy="15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543800" y="7802880"/>
              <a:ext cx="6477000" cy="4572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0" y="1583572"/>
            <a:ext cx="1463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 2"/>
          <p:cNvSpPr/>
          <p:nvPr/>
        </p:nvSpPr>
        <p:spPr>
          <a:xfrm>
            <a:off x="246454" y="494448"/>
            <a:ext cx="9926241" cy="1138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Functions Implemented</a:t>
            </a:r>
            <a:endParaRPr lang="en-US" sz="603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0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5260" y="45720"/>
            <a:ext cx="1709420" cy="149923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34489" y="7646127"/>
            <a:ext cx="13502640" cy="609600"/>
            <a:chOff x="518160" y="7543800"/>
            <a:chExt cx="13502640" cy="609600"/>
          </a:xfrm>
        </p:grpSpPr>
        <p:sp>
          <p:nvSpPr>
            <p:cNvPr id="19" name="Footer Placeholder 4">
              <a:extLst>
                <a:ext uri="{FF2B5EF4-FFF2-40B4-BE49-F238E27FC236}">
                  <a16:creationId xmlns:a16="http://schemas.microsoft.com/office/drawing/2014/main" id="{E92021C0-D6A7-4A3D-A17B-229E069D6EAF}"/>
                </a:ext>
              </a:extLst>
            </p:cNvPr>
            <p:cNvSpPr txBox="1">
              <a:spLocks/>
            </p:cNvSpPr>
            <p:nvPr/>
          </p:nvSpPr>
          <p:spPr>
            <a:xfrm>
              <a:off x="6641005" y="7543800"/>
              <a:ext cx="750395" cy="609600"/>
            </a:xfrm>
          </p:spPr>
          <p:txBody>
            <a:bodyPr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518160" y="7787640"/>
              <a:ext cx="5970445" cy="15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543800" y="7802880"/>
              <a:ext cx="6477000" cy="4572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0" y="1583572"/>
            <a:ext cx="1463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 2"/>
          <p:cNvSpPr/>
          <p:nvPr/>
        </p:nvSpPr>
        <p:spPr>
          <a:xfrm>
            <a:off x="279113" y="513867"/>
            <a:ext cx="12130601" cy="1138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Functions Implemented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(cont..)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53385" y="2188029"/>
            <a:ext cx="3788182" cy="4721812"/>
            <a:chOff x="1154073" y="1911549"/>
            <a:chExt cx="3370064" cy="2717006"/>
          </a:xfrm>
          <a:noFill/>
        </p:grpSpPr>
        <p:sp>
          <p:nvSpPr>
            <p:cNvPr id="31" name="Shape 4"/>
            <p:cNvSpPr/>
            <p:nvPr/>
          </p:nvSpPr>
          <p:spPr>
            <a:xfrm>
              <a:off x="1154073" y="1911549"/>
              <a:ext cx="3370064" cy="2717006"/>
            </a:xfrm>
            <a:prstGeom prst="roundRect">
              <a:avLst>
                <a:gd name="adj" fmla="val 3680"/>
              </a:avLst>
            </a:prstGeom>
            <a:grpFill/>
            <a:ln w="7620">
              <a:solidFill>
                <a:srgbClr val="C6BDDA"/>
              </a:solidFill>
              <a:prstDash val="solid"/>
            </a:ln>
          </p:spPr>
        </p:sp>
        <p:sp>
          <p:nvSpPr>
            <p:cNvPr id="32" name="Text 5"/>
            <p:cNvSpPr/>
            <p:nvPr/>
          </p:nvSpPr>
          <p:spPr>
            <a:xfrm>
              <a:off x="1383863" y="2141339"/>
              <a:ext cx="2777490" cy="347186"/>
            </a:xfrm>
            <a:prstGeom prst="rect">
              <a:avLst/>
            </a:prstGeom>
            <a:grp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6A33E9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4. Device Control</a:t>
              </a:r>
              <a:endParaRPr lang="en-US" sz="2187" dirty="0">
                <a:solidFill>
                  <a:srgbClr val="6A33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 6"/>
            <p:cNvSpPr/>
            <p:nvPr/>
          </p:nvSpPr>
          <p:spPr>
            <a:xfrm>
              <a:off x="1383863" y="2488526"/>
              <a:ext cx="2910483" cy="2030195"/>
            </a:xfrm>
            <a:prstGeom prst="rect">
              <a:avLst/>
            </a:prstGeom>
            <a:grpFill/>
            <a:ln/>
          </p:spPr>
          <p:txBody>
            <a:bodyPr wrap="square" rtlCol="0" anchor="t"/>
            <a:lstStyle/>
            <a:p>
              <a:pPr marL="342900" indent="-342900">
                <a:lnSpc>
                  <a:spcPts val="2799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Dispatch routine for handling device control requests, including custom IOCTL </a:t>
              </a:r>
              <a:r>
                <a:rPr lang="en-GB" sz="2400" dirty="0" smtClean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codes</a:t>
              </a:r>
              <a:r>
                <a:rPr lang="en-GB" sz="240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.</a:t>
              </a:r>
            </a:p>
            <a:p>
              <a:pPr marL="342900" indent="-342900">
                <a:lnSpc>
                  <a:spcPts val="2799"/>
                </a:lnSpc>
                <a:buFont typeface="Arial" panose="020B0604020202020204" pitchFamily="34" charset="0"/>
                <a:buChar char="•"/>
              </a:pPr>
              <a:r>
                <a:rPr lang="en-GB" sz="2400" dirty="0" smtClean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Performs </a:t>
              </a:r>
              <a:r>
                <a:rPr lang="en-GB" sz="240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operations based on the IOCTL code, such as monitoring internet speed.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114644" y="2188029"/>
            <a:ext cx="3835774" cy="4721812"/>
            <a:chOff x="1154073" y="1911549"/>
            <a:chExt cx="3370064" cy="2717006"/>
          </a:xfrm>
          <a:noFill/>
        </p:grpSpPr>
        <p:sp>
          <p:nvSpPr>
            <p:cNvPr id="35" name="Shape 4"/>
            <p:cNvSpPr/>
            <p:nvPr/>
          </p:nvSpPr>
          <p:spPr>
            <a:xfrm>
              <a:off x="1154073" y="1911549"/>
              <a:ext cx="3370064" cy="2717006"/>
            </a:xfrm>
            <a:prstGeom prst="roundRect">
              <a:avLst>
                <a:gd name="adj" fmla="val 3680"/>
              </a:avLst>
            </a:prstGeom>
            <a:grpFill/>
            <a:ln w="7620">
              <a:solidFill>
                <a:srgbClr val="C6BDDA"/>
              </a:solidFill>
              <a:prstDash val="solid"/>
            </a:ln>
          </p:spPr>
        </p:sp>
        <p:sp>
          <p:nvSpPr>
            <p:cNvPr id="36" name="Text 5"/>
            <p:cNvSpPr/>
            <p:nvPr/>
          </p:nvSpPr>
          <p:spPr>
            <a:xfrm>
              <a:off x="1383862" y="2141339"/>
              <a:ext cx="2910483" cy="347186"/>
            </a:xfrm>
            <a:prstGeom prst="rect">
              <a:avLst/>
            </a:prstGeom>
            <a:grp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6A33E9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5. Scan &amp; Connect Network</a:t>
              </a:r>
              <a:endParaRPr lang="en-US" sz="2187" dirty="0">
                <a:solidFill>
                  <a:srgbClr val="6A33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 6"/>
            <p:cNvSpPr/>
            <p:nvPr/>
          </p:nvSpPr>
          <p:spPr>
            <a:xfrm>
              <a:off x="1383863" y="2621756"/>
              <a:ext cx="2910483" cy="1777008"/>
            </a:xfrm>
            <a:prstGeom prst="rect">
              <a:avLst/>
            </a:prstGeom>
            <a:grpFill/>
            <a:ln/>
          </p:spPr>
          <p:txBody>
            <a:bodyPr wrap="square" rtlCol="0" anchor="t"/>
            <a:lstStyle/>
            <a:p>
              <a:pPr marL="342900" indent="-342900">
                <a:lnSpc>
                  <a:spcPts val="2799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Dispatch routines for handling custom IRP functions, namely scanning devices and </a:t>
              </a:r>
              <a:r>
                <a:rPr lang="en-GB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connecting </a:t>
              </a:r>
              <a:r>
                <a:rPr lang="en-GB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a network.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86784" y="2188029"/>
            <a:ext cx="3981922" cy="4721812"/>
            <a:chOff x="8338542" y="1911549"/>
            <a:chExt cx="3370064" cy="2717006"/>
          </a:xfrm>
          <a:noFill/>
        </p:grpSpPr>
        <p:sp>
          <p:nvSpPr>
            <p:cNvPr id="39" name="Shape 10"/>
            <p:cNvSpPr/>
            <p:nvPr/>
          </p:nvSpPr>
          <p:spPr>
            <a:xfrm>
              <a:off x="8338542" y="1911549"/>
              <a:ext cx="3370064" cy="2717006"/>
            </a:xfrm>
            <a:prstGeom prst="roundRect">
              <a:avLst>
                <a:gd name="adj" fmla="val 3680"/>
              </a:avLst>
            </a:prstGeom>
            <a:grpFill/>
            <a:ln w="7620">
              <a:solidFill>
                <a:srgbClr val="C6BDDA"/>
              </a:solidFill>
              <a:prstDash val="solid"/>
            </a:ln>
          </p:spPr>
        </p:sp>
        <p:sp>
          <p:nvSpPr>
            <p:cNvPr id="40" name="Text 11"/>
            <p:cNvSpPr/>
            <p:nvPr/>
          </p:nvSpPr>
          <p:spPr>
            <a:xfrm>
              <a:off x="8568333" y="2141339"/>
              <a:ext cx="2777490" cy="347186"/>
            </a:xfrm>
            <a:prstGeom prst="rect">
              <a:avLst/>
            </a:prstGeom>
            <a:grp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6A33E9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6. Monitor Internet Speed</a:t>
              </a:r>
              <a:endParaRPr lang="en-US" sz="2187" dirty="0">
                <a:solidFill>
                  <a:srgbClr val="6A33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 12"/>
            <p:cNvSpPr/>
            <p:nvPr/>
          </p:nvSpPr>
          <p:spPr>
            <a:xfrm>
              <a:off x="8568333" y="2621756"/>
              <a:ext cx="2910483" cy="1421606"/>
            </a:xfrm>
            <a:prstGeom prst="rect">
              <a:avLst/>
            </a:prstGeom>
            <a:grpFill/>
            <a:ln/>
          </p:spPr>
          <p:txBody>
            <a:bodyPr wrap="square" rtlCol="0" anchor="t"/>
            <a:lstStyle/>
            <a:p>
              <a:pPr marL="285750" indent="-285750">
                <a:lnSpc>
                  <a:spcPts val="2799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Placeholder function for monitoring internet speed. It should be replaced with </a:t>
              </a:r>
              <a:r>
                <a:rPr lang="en-GB" sz="2400" dirty="0" smtClean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actual </a:t>
              </a:r>
              <a:r>
                <a:rPr lang="en-GB" sz="240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implementation logic.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28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01938" y="2156222"/>
            <a:ext cx="12028527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293054" y="2446734"/>
            <a:ext cx="44410" cy="4208383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6" name="Shape 4"/>
          <p:cNvSpPr/>
          <p:nvPr/>
        </p:nvSpPr>
        <p:spPr>
          <a:xfrm>
            <a:off x="6287631" y="284803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7" name="Shape 5"/>
          <p:cNvSpPr/>
          <p:nvPr/>
        </p:nvSpPr>
        <p:spPr>
          <a:xfrm>
            <a:off x="7065228" y="26203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52514" y="2661999"/>
            <a:ext cx="12537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1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3315653" y="26689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800" b="1" kern="0" spc="-66" dirty="0">
                <a:solidFill>
                  <a:srgbClr val="6A33E9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Functional Testing</a:t>
            </a:r>
            <a:endParaRPr lang="en-US" sz="2800" dirty="0">
              <a:solidFill>
                <a:srgbClr val="6A33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03656" y="3149322"/>
            <a:ext cx="5389487" cy="16884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>
              <a:lnSpc>
                <a:spcPts val="2799"/>
              </a:lnSpc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Verify that the driver performs its intended functions correctly</a:t>
            </a:r>
            <a:r>
              <a:rPr lang="en-US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.</a:t>
            </a:r>
          </a:p>
          <a:p>
            <a:pPr algn="r">
              <a:lnSpc>
                <a:spcPts val="2799"/>
              </a:lnSpc>
            </a:pPr>
            <a:r>
              <a:rPr lang="en-US" sz="20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Unit testing </a:t>
            </a:r>
            <a:r>
              <a:rPr lang="en-US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is performed on each individual function and </a:t>
            </a:r>
            <a:r>
              <a:rPr lang="en-US" sz="20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System testing </a:t>
            </a:r>
            <a:r>
              <a:rPr lang="en-US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of whole system.</a:t>
            </a:r>
          </a:p>
          <a:p>
            <a:pPr algn="r">
              <a:lnSpc>
                <a:spcPts val="2799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565172" y="395888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228" y="37311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23105" y="3772852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2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537257" y="3779758"/>
            <a:ext cx="3562213" cy="4095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kern="0" spc="-66" dirty="0" smtClean="0">
                <a:solidFill>
                  <a:srgbClr val="6A33E9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Certification </a:t>
            </a:r>
            <a:r>
              <a:rPr lang="en-US" sz="2800" b="1" kern="0" spc="-66" dirty="0">
                <a:solidFill>
                  <a:srgbClr val="6A33E9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Testing</a:t>
            </a:r>
            <a:endParaRPr lang="en-US" sz="2800" dirty="0">
              <a:solidFill>
                <a:srgbClr val="6A33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537258" y="4260175"/>
            <a:ext cx="5091322" cy="1815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using the Windows Hardware Certification Kit (HCK) to ensure your driver meets Microsoft's compatibility and performance standards. This can increase user confidence and marketability for your driver.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287631" y="506545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228" y="483774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20367" y="4879419"/>
            <a:ext cx="18966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3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3315653" y="48863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800" b="1" kern="0" spc="-66" dirty="0">
                <a:solidFill>
                  <a:srgbClr val="6A33E9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Compatibility Testing</a:t>
            </a:r>
            <a:endParaRPr lang="en-US" sz="2800" dirty="0">
              <a:solidFill>
                <a:srgbClr val="6A33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2037993" y="5366742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Ensure that the driver works seamlessly with </a:t>
            </a:r>
            <a:r>
              <a:rPr lang="en-US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target </a:t>
            </a:r>
            <a:r>
              <a:rPr lang="en-US" sz="20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versions of Windows.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2676763" y="6806964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By testing your drivers on target devices using the Windows Driver Kit, you can identify and fix any issues before deploying them to end users.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Imag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5260" y="14154"/>
            <a:ext cx="1709420" cy="149923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518160" y="7674143"/>
            <a:ext cx="13502640" cy="396955"/>
            <a:chOff x="518160" y="7543800"/>
            <a:chExt cx="13502640" cy="609600"/>
          </a:xfrm>
        </p:grpSpPr>
        <p:sp>
          <p:nvSpPr>
            <p:cNvPr id="25" name="Footer Placeholder 4">
              <a:extLst>
                <a:ext uri="{FF2B5EF4-FFF2-40B4-BE49-F238E27FC236}">
                  <a16:creationId xmlns:a16="http://schemas.microsoft.com/office/drawing/2014/main" id="{E92021C0-D6A7-4A3D-A17B-229E069D6EAF}"/>
                </a:ext>
              </a:extLst>
            </p:cNvPr>
            <p:cNvSpPr txBox="1">
              <a:spLocks/>
            </p:cNvSpPr>
            <p:nvPr/>
          </p:nvSpPr>
          <p:spPr>
            <a:xfrm>
              <a:off x="6641005" y="7543800"/>
              <a:ext cx="750395" cy="609600"/>
            </a:xfrm>
          </p:spPr>
          <p:txBody>
            <a:bodyPr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18160" y="7787640"/>
              <a:ext cx="5970445" cy="15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543800" y="7802880"/>
              <a:ext cx="6477000" cy="4572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>
            <a:off x="0" y="1583572"/>
            <a:ext cx="1463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 2"/>
          <p:cNvSpPr/>
          <p:nvPr/>
        </p:nvSpPr>
        <p:spPr>
          <a:xfrm>
            <a:off x="703656" y="638560"/>
            <a:ext cx="9926241" cy="1138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6036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Testing</a:t>
            </a:r>
            <a:endParaRPr lang="en-US" sz="603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1376590" y="2894258"/>
            <a:ext cx="2835827" cy="4061362"/>
          </a:xfrm>
          <a:prstGeom prst="roundRect">
            <a:avLst>
              <a:gd name="adj" fmla="val 1464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279400" dist="38100" dir="5400000" sx="103000" sy="103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559550" y="4661560"/>
            <a:ext cx="2469903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160" kern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WDK on target system and run x64 exe.</a:t>
            </a:r>
            <a:endParaRPr lang="en-US" sz="216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390253" y="2894258"/>
            <a:ext cx="2835827" cy="4061362"/>
          </a:xfrm>
          <a:prstGeom prst="roundRect">
            <a:avLst>
              <a:gd name="adj" fmla="val 1464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79400" dist="38100" dir="5400000" sx="103000" sy="103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586064" y="4698520"/>
            <a:ext cx="2444203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16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 bcdedit \set testsigning on at Cmd. </a:t>
            </a:r>
            <a:endParaRPr lang="en-US" sz="216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0397085" y="2894258"/>
            <a:ext cx="2835827" cy="4061362"/>
          </a:xfrm>
          <a:prstGeom prst="roundRect">
            <a:avLst>
              <a:gd name="adj" fmla="val 14649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279400" dist="38100" dir="5400000" sx="103000" sy="103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0617257" y="4698520"/>
            <a:ext cx="2395482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160" kern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Ping both Systems by IP address. Also turn fire wall off.</a:t>
            </a:r>
            <a:endParaRPr lang="en-US" sz="216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383422" y="2894258"/>
            <a:ext cx="2835827" cy="4061362"/>
          </a:xfrm>
          <a:prstGeom prst="roundRect">
            <a:avLst>
              <a:gd name="adj" fmla="val 14649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279400" dist="38100" dir="5400000" sx="103000" sy="103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376589" y="3284146"/>
            <a:ext cx="11856322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62920" y="3595799"/>
            <a:ext cx="2112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Install WDK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498747" y="3380355"/>
            <a:ext cx="2449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Disable Secure Boot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752052" y="3334189"/>
            <a:ext cx="21122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 signing on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0758883" y="3554990"/>
            <a:ext cx="2112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Pinging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613487" y="4698520"/>
            <a:ext cx="2375695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160" kern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 secure boot from BIOS press esc key to enter.</a:t>
            </a:r>
            <a:endParaRPr lang="en-US" sz="216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2"/>
          <p:cNvSpPr/>
          <p:nvPr/>
        </p:nvSpPr>
        <p:spPr>
          <a:xfrm>
            <a:off x="856654" y="686095"/>
            <a:ext cx="11091267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800" b="1" kern="0" spc="-130" dirty="0" smtClean="0"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Provisioning Testing System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1589" y="14159"/>
            <a:ext cx="1709420" cy="149923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0" y="1501929"/>
            <a:ext cx="1463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518160" y="7674143"/>
            <a:ext cx="13502640" cy="396955"/>
            <a:chOff x="518160" y="7543800"/>
            <a:chExt cx="13502640" cy="609600"/>
          </a:xfrm>
        </p:grpSpPr>
        <p:sp>
          <p:nvSpPr>
            <p:cNvPr id="23" name="Footer Placeholder 4">
              <a:extLst>
                <a:ext uri="{FF2B5EF4-FFF2-40B4-BE49-F238E27FC236}">
                  <a16:creationId xmlns:a16="http://schemas.microsoft.com/office/drawing/2014/main" id="{E92021C0-D6A7-4A3D-A17B-229E069D6EAF}"/>
                </a:ext>
              </a:extLst>
            </p:cNvPr>
            <p:cNvSpPr txBox="1">
              <a:spLocks/>
            </p:cNvSpPr>
            <p:nvPr/>
          </p:nvSpPr>
          <p:spPr>
            <a:xfrm>
              <a:off x="6641005" y="7543800"/>
              <a:ext cx="750395" cy="609600"/>
            </a:xfrm>
          </p:spPr>
          <p:txBody>
            <a:bodyPr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518160" y="7787640"/>
              <a:ext cx="5970445" cy="15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543800" y="7802880"/>
              <a:ext cx="6477000" cy="4572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88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1376590" y="2894258"/>
            <a:ext cx="2835827" cy="4061362"/>
          </a:xfrm>
          <a:prstGeom prst="roundRect">
            <a:avLst>
              <a:gd name="adj" fmla="val 14649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279400" dist="38100" dir="5400000" sx="103000" sy="103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557339" y="4524642"/>
            <a:ext cx="2469903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160" kern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control panel &gt; Advance setting &gt; Inbound Rules </a:t>
            </a:r>
            <a:endParaRPr lang="en-US" sz="216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390253" y="2894258"/>
            <a:ext cx="2835827" cy="4061362"/>
          </a:xfrm>
          <a:prstGeom prst="roundRect">
            <a:avLst>
              <a:gd name="adj" fmla="val 14649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79400" dist="38100" dir="5400000" sx="103000" sy="103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586899" y="4505703"/>
            <a:ext cx="2444203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16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Configure target device from Visual Studio extensions for communication.</a:t>
            </a:r>
            <a:endParaRPr lang="en-US" sz="216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0397085" y="2894258"/>
            <a:ext cx="2835827" cy="4061362"/>
          </a:xfrm>
          <a:prstGeom prst="roundRect">
            <a:avLst>
              <a:gd name="adj" fmla="val 14649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79400" dist="38100" dir="5400000" sx="103000" sy="103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0507171" y="4420339"/>
            <a:ext cx="261565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160" kern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Restart both systems and debug program from host this may restart system many time.</a:t>
            </a:r>
            <a:endParaRPr lang="en-US" sz="216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383422" y="2894258"/>
            <a:ext cx="2835827" cy="4061362"/>
          </a:xfrm>
          <a:prstGeom prst="roundRect">
            <a:avLst>
              <a:gd name="adj" fmla="val 14649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279400" dist="38100" dir="5400000" sx="103000" sy="103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376589" y="3284146"/>
            <a:ext cx="11856322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62920" y="3365202"/>
            <a:ext cx="21122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Inbound rules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498747" y="3380355"/>
            <a:ext cx="2449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New Inbound rule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752052" y="3334189"/>
            <a:ext cx="21122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Configure Device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0775907" y="3334188"/>
            <a:ext cx="21122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Restart Systems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488581" y="4524641"/>
            <a:ext cx="2605761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160" kern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new rule for IPv4 add target system IP address allow incoming.</a:t>
            </a:r>
            <a:endParaRPr lang="en-US" sz="216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2"/>
          <p:cNvSpPr/>
          <p:nvPr/>
        </p:nvSpPr>
        <p:spPr>
          <a:xfrm>
            <a:off x="856654" y="686095"/>
            <a:ext cx="11091267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800" b="1" kern="0" spc="-130" dirty="0" smtClean="0"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Provisioning Host System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1589" y="14159"/>
            <a:ext cx="1709420" cy="149923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0" y="1501929"/>
            <a:ext cx="1463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518160" y="7674143"/>
            <a:ext cx="13502640" cy="396955"/>
            <a:chOff x="518160" y="7543800"/>
            <a:chExt cx="13502640" cy="609600"/>
          </a:xfrm>
        </p:grpSpPr>
        <p:sp>
          <p:nvSpPr>
            <p:cNvPr id="23" name="Footer Placeholder 4">
              <a:extLst>
                <a:ext uri="{FF2B5EF4-FFF2-40B4-BE49-F238E27FC236}">
                  <a16:creationId xmlns:a16="http://schemas.microsoft.com/office/drawing/2014/main" id="{E92021C0-D6A7-4A3D-A17B-229E069D6EAF}"/>
                </a:ext>
              </a:extLst>
            </p:cNvPr>
            <p:cNvSpPr txBox="1">
              <a:spLocks/>
            </p:cNvSpPr>
            <p:nvPr/>
          </p:nvSpPr>
          <p:spPr>
            <a:xfrm>
              <a:off x="6641005" y="7543800"/>
              <a:ext cx="750395" cy="609600"/>
            </a:xfrm>
          </p:spPr>
          <p:txBody>
            <a:bodyPr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518160" y="7787640"/>
              <a:ext cx="5970445" cy="15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543800" y="7802880"/>
              <a:ext cx="6477000" cy="4572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910220" y="1593286"/>
            <a:ext cx="111567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Repeat the first 4 steps of provisioning the target system. Step 5 onwards.</a:t>
            </a:r>
            <a:endParaRPr lang="en-US" sz="2800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75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12"/>
          <p:cNvSpPr/>
          <p:nvPr/>
        </p:nvSpPr>
        <p:spPr>
          <a:xfrm>
            <a:off x="1404258" y="1676143"/>
            <a:ext cx="12409713" cy="8273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successful deployment a new folder name </a:t>
            </a:r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DriverTest</a:t>
            </a:r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be created in C </a:t>
            </a:r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drive that 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necessary files of the newly deployed driver.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5260" y="45720"/>
            <a:ext cx="1709420" cy="149923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18160" y="7482840"/>
            <a:ext cx="13502640" cy="609600"/>
            <a:chOff x="518160" y="7543800"/>
            <a:chExt cx="13502640" cy="609600"/>
          </a:xfrm>
        </p:grpSpPr>
        <p:sp>
          <p:nvSpPr>
            <p:cNvPr id="19" name="Footer Placeholder 4">
              <a:extLst>
                <a:ext uri="{FF2B5EF4-FFF2-40B4-BE49-F238E27FC236}">
                  <a16:creationId xmlns:a16="http://schemas.microsoft.com/office/drawing/2014/main" id="{E92021C0-D6A7-4A3D-A17B-229E069D6EAF}"/>
                </a:ext>
              </a:extLst>
            </p:cNvPr>
            <p:cNvSpPr txBox="1">
              <a:spLocks/>
            </p:cNvSpPr>
            <p:nvPr/>
          </p:nvSpPr>
          <p:spPr>
            <a:xfrm>
              <a:off x="6641005" y="7543800"/>
              <a:ext cx="750395" cy="609600"/>
            </a:xfrm>
          </p:spPr>
          <p:txBody>
            <a:bodyPr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518160" y="7787640"/>
              <a:ext cx="5970445" cy="15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543800" y="7802880"/>
              <a:ext cx="6477000" cy="4572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0" y="1583572"/>
            <a:ext cx="1463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 2"/>
          <p:cNvSpPr/>
          <p:nvPr/>
        </p:nvSpPr>
        <p:spPr>
          <a:xfrm>
            <a:off x="703656" y="559762"/>
            <a:ext cx="9926241" cy="1138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6036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Deployment</a:t>
            </a:r>
            <a:endParaRPr lang="en-US" sz="603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339" r="1963"/>
          <a:stretch/>
        </p:blipFill>
        <p:spPr>
          <a:xfrm>
            <a:off x="1763486" y="2657089"/>
            <a:ext cx="9388928" cy="2124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193" y="5380695"/>
            <a:ext cx="9264221" cy="1989457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1636111" y="4861711"/>
            <a:ext cx="12409713" cy="8273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contain all necessary files in it like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.sys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other setup and executable files.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12"/>
          <p:cNvSpPr/>
          <p:nvPr/>
        </p:nvSpPr>
        <p:spPr>
          <a:xfrm>
            <a:off x="1404258" y="1676143"/>
            <a:ext cx="12409713" cy="8273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add this in system open device manager &gt; Add new legacy device from Action &gt; Choose required file from directory.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5260" y="45720"/>
            <a:ext cx="1709420" cy="149923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18160" y="7482840"/>
            <a:ext cx="13502640" cy="609600"/>
            <a:chOff x="518160" y="7543800"/>
            <a:chExt cx="13502640" cy="609600"/>
          </a:xfrm>
        </p:grpSpPr>
        <p:sp>
          <p:nvSpPr>
            <p:cNvPr id="19" name="Footer Placeholder 4">
              <a:extLst>
                <a:ext uri="{FF2B5EF4-FFF2-40B4-BE49-F238E27FC236}">
                  <a16:creationId xmlns:a16="http://schemas.microsoft.com/office/drawing/2014/main" id="{E92021C0-D6A7-4A3D-A17B-229E069D6EAF}"/>
                </a:ext>
              </a:extLst>
            </p:cNvPr>
            <p:cNvSpPr txBox="1">
              <a:spLocks/>
            </p:cNvSpPr>
            <p:nvPr/>
          </p:nvSpPr>
          <p:spPr>
            <a:xfrm>
              <a:off x="6641005" y="7543800"/>
              <a:ext cx="750395" cy="609600"/>
            </a:xfrm>
          </p:spPr>
          <p:txBody>
            <a:bodyPr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518160" y="7787640"/>
              <a:ext cx="5970445" cy="15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543800" y="7802880"/>
              <a:ext cx="6477000" cy="4572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0" y="1583572"/>
            <a:ext cx="1463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 2"/>
          <p:cNvSpPr/>
          <p:nvPr/>
        </p:nvSpPr>
        <p:spPr>
          <a:xfrm>
            <a:off x="703656" y="559762"/>
            <a:ext cx="9926241" cy="1138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111" y="2547718"/>
            <a:ext cx="10855246" cy="470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4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644" y="2517670"/>
            <a:ext cx="56741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</a:p>
          <a:p>
            <a:pPr algn="ctr"/>
            <a:r>
              <a:rPr lang="en-GB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endParaRPr lang="en-GB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5260" y="30480"/>
            <a:ext cx="1709420" cy="1499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95" y="1362944"/>
            <a:ext cx="2591578" cy="25915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Female Woman Anonymous · Free vector graphic on Pixabay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54" y="4438029"/>
            <a:ext cx="2439331" cy="24431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3" name="Group 22"/>
          <p:cNvGrpSpPr/>
          <p:nvPr/>
        </p:nvGrpSpPr>
        <p:grpSpPr>
          <a:xfrm>
            <a:off x="9987215" y="2103325"/>
            <a:ext cx="2465613" cy="1282337"/>
            <a:chOff x="9640234" y="1996549"/>
            <a:chExt cx="2465613" cy="1282337"/>
          </a:xfrm>
        </p:grpSpPr>
        <p:sp>
          <p:nvSpPr>
            <p:cNvPr id="12" name="TextBox 11"/>
            <p:cNvSpPr txBox="1"/>
            <p:nvPr/>
          </p:nvSpPr>
          <p:spPr>
            <a:xfrm>
              <a:off x="9640234" y="1996549"/>
              <a:ext cx="24656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Ahmed Ali</a:t>
              </a:r>
              <a:endParaRPr lang="en-GB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464825" y="2632555"/>
              <a:ext cx="8164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  <a:endParaRPr lang="en-GB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987215" y="5241493"/>
            <a:ext cx="2588079" cy="1351100"/>
            <a:chOff x="9878966" y="5212274"/>
            <a:chExt cx="2588079" cy="1351100"/>
          </a:xfrm>
        </p:grpSpPr>
        <p:sp>
          <p:nvSpPr>
            <p:cNvPr id="13" name="TextBox 12"/>
            <p:cNvSpPr txBox="1"/>
            <p:nvPr/>
          </p:nvSpPr>
          <p:spPr>
            <a:xfrm>
              <a:off x="9878966" y="5212274"/>
              <a:ext cx="25880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Seher Ishtiaq</a:t>
              </a:r>
              <a:endParaRPr lang="en-GB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764790" y="5917043"/>
              <a:ext cx="8164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en-GB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6090552" y="1224643"/>
            <a:ext cx="0" cy="6306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81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12"/>
          <p:cNvSpPr/>
          <p:nvPr/>
        </p:nvSpPr>
        <p:spPr>
          <a:xfrm>
            <a:off x="1404258" y="1676143"/>
            <a:ext cx="12409713" cy="8273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driver has be deployed </a:t>
            </a:r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as shown in figure below under the name </a:t>
            </a:r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WifiDriver3103.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5260" y="45720"/>
            <a:ext cx="1709420" cy="149923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18160" y="7482840"/>
            <a:ext cx="13502640" cy="609600"/>
            <a:chOff x="518160" y="7543800"/>
            <a:chExt cx="13502640" cy="609600"/>
          </a:xfrm>
        </p:grpSpPr>
        <p:sp>
          <p:nvSpPr>
            <p:cNvPr id="19" name="Footer Placeholder 4">
              <a:extLst>
                <a:ext uri="{FF2B5EF4-FFF2-40B4-BE49-F238E27FC236}">
                  <a16:creationId xmlns:a16="http://schemas.microsoft.com/office/drawing/2014/main" id="{E92021C0-D6A7-4A3D-A17B-229E069D6EAF}"/>
                </a:ext>
              </a:extLst>
            </p:cNvPr>
            <p:cNvSpPr txBox="1">
              <a:spLocks/>
            </p:cNvSpPr>
            <p:nvPr/>
          </p:nvSpPr>
          <p:spPr>
            <a:xfrm>
              <a:off x="6641005" y="7543800"/>
              <a:ext cx="750395" cy="609600"/>
            </a:xfrm>
          </p:spPr>
          <p:txBody>
            <a:bodyPr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518160" y="7787640"/>
              <a:ext cx="5970445" cy="15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543800" y="7802880"/>
              <a:ext cx="6477000" cy="4572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0" y="1583572"/>
            <a:ext cx="1463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 2"/>
          <p:cNvSpPr/>
          <p:nvPr/>
        </p:nvSpPr>
        <p:spPr>
          <a:xfrm>
            <a:off x="703656" y="559762"/>
            <a:ext cx="9926241" cy="1138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937" y="3324114"/>
            <a:ext cx="7428841" cy="29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0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E1AD2519-BF14-1E77-6513-6BF9D30C5B3D}"/>
              </a:ext>
            </a:extLst>
          </p:cNvPr>
          <p:cNvSpPr/>
          <p:nvPr/>
        </p:nvSpPr>
        <p:spPr>
          <a:xfrm>
            <a:off x="10928079" y="1620027"/>
            <a:ext cx="1289305" cy="1206214"/>
          </a:xfrm>
          <a:custGeom>
            <a:avLst/>
            <a:gdLst>
              <a:gd name="connsiteX0" fmla="*/ 666031 w 666030"/>
              <a:gd name="connsiteY0" fmla="*/ 332910 h 665819"/>
              <a:gd name="connsiteX1" fmla="*/ 333015 w 666030"/>
              <a:gd name="connsiteY1" fmla="*/ 665819 h 665819"/>
              <a:gd name="connsiteX2" fmla="*/ 0 w 666030"/>
              <a:gd name="connsiteY2" fmla="*/ 332910 h 665819"/>
              <a:gd name="connsiteX3" fmla="*/ 333015 w 666030"/>
              <a:gd name="connsiteY3" fmla="*/ 0 h 665819"/>
              <a:gd name="connsiteX4" fmla="*/ 666031 w 666030"/>
              <a:gd name="connsiteY4" fmla="*/ 332910 h 66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030" h="665819">
                <a:moveTo>
                  <a:pt x="666031" y="332910"/>
                </a:moveTo>
                <a:cubicBezTo>
                  <a:pt x="666031" y="516771"/>
                  <a:pt x="516935" y="665819"/>
                  <a:pt x="333015" y="665819"/>
                </a:cubicBezTo>
                <a:cubicBezTo>
                  <a:pt x="149096" y="665819"/>
                  <a:pt x="0" y="516771"/>
                  <a:pt x="0" y="332910"/>
                </a:cubicBezTo>
                <a:cubicBezTo>
                  <a:pt x="0" y="149049"/>
                  <a:pt x="149096" y="0"/>
                  <a:pt x="333015" y="0"/>
                </a:cubicBezTo>
                <a:cubicBezTo>
                  <a:pt x="516935" y="0"/>
                  <a:pt x="666031" y="149049"/>
                  <a:pt x="666031" y="33291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E10A112-0DF3-8A37-D768-0B8CAE90B958}"/>
              </a:ext>
            </a:extLst>
          </p:cNvPr>
          <p:cNvSpPr/>
          <p:nvPr/>
        </p:nvSpPr>
        <p:spPr>
          <a:xfrm>
            <a:off x="6537842" y="1639387"/>
            <a:ext cx="1211359" cy="1220617"/>
          </a:xfrm>
          <a:custGeom>
            <a:avLst/>
            <a:gdLst>
              <a:gd name="connsiteX0" fmla="*/ 666031 w 666030"/>
              <a:gd name="connsiteY0" fmla="*/ 332910 h 665819"/>
              <a:gd name="connsiteX1" fmla="*/ 333015 w 666030"/>
              <a:gd name="connsiteY1" fmla="*/ 665819 h 665819"/>
              <a:gd name="connsiteX2" fmla="*/ 0 w 666030"/>
              <a:gd name="connsiteY2" fmla="*/ 332910 h 665819"/>
              <a:gd name="connsiteX3" fmla="*/ 333015 w 666030"/>
              <a:gd name="connsiteY3" fmla="*/ 0 h 665819"/>
              <a:gd name="connsiteX4" fmla="*/ 666031 w 666030"/>
              <a:gd name="connsiteY4" fmla="*/ 332910 h 66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030" h="665819">
                <a:moveTo>
                  <a:pt x="666031" y="332910"/>
                </a:moveTo>
                <a:cubicBezTo>
                  <a:pt x="666031" y="516771"/>
                  <a:pt x="516935" y="665819"/>
                  <a:pt x="333015" y="665819"/>
                </a:cubicBezTo>
                <a:cubicBezTo>
                  <a:pt x="149096" y="665819"/>
                  <a:pt x="0" y="516771"/>
                  <a:pt x="0" y="332910"/>
                </a:cubicBezTo>
                <a:cubicBezTo>
                  <a:pt x="0" y="149049"/>
                  <a:pt x="149096" y="0"/>
                  <a:pt x="333015" y="0"/>
                </a:cubicBezTo>
                <a:cubicBezTo>
                  <a:pt x="516935" y="0"/>
                  <a:pt x="666031" y="149049"/>
                  <a:pt x="666031" y="33291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ECEE1A59-284B-E8E0-D24C-6B7B30894633}"/>
              </a:ext>
            </a:extLst>
          </p:cNvPr>
          <p:cNvSpPr/>
          <p:nvPr/>
        </p:nvSpPr>
        <p:spPr>
          <a:xfrm>
            <a:off x="2135982" y="1620027"/>
            <a:ext cx="1289305" cy="1288897"/>
          </a:xfrm>
          <a:custGeom>
            <a:avLst/>
            <a:gdLst>
              <a:gd name="connsiteX0" fmla="*/ 666031 w 666030"/>
              <a:gd name="connsiteY0" fmla="*/ 332910 h 665819"/>
              <a:gd name="connsiteX1" fmla="*/ 333015 w 666030"/>
              <a:gd name="connsiteY1" fmla="*/ 665819 h 665819"/>
              <a:gd name="connsiteX2" fmla="*/ 0 w 666030"/>
              <a:gd name="connsiteY2" fmla="*/ 332910 h 665819"/>
              <a:gd name="connsiteX3" fmla="*/ 333015 w 666030"/>
              <a:gd name="connsiteY3" fmla="*/ 0 h 665819"/>
              <a:gd name="connsiteX4" fmla="*/ 666031 w 666030"/>
              <a:gd name="connsiteY4" fmla="*/ 332910 h 66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030" h="665819">
                <a:moveTo>
                  <a:pt x="666031" y="332910"/>
                </a:moveTo>
                <a:cubicBezTo>
                  <a:pt x="666031" y="516771"/>
                  <a:pt x="516935" y="665819"/>
                  <a:pt x="333015" y="665819"/>
                </a:cubicBezTo>
                <a:cubicBezTo>
                  <a:pt x="149096" y="665819"/>
                  <a:pt x="0" y="516771"/>
                  <a:pt x="0" y="332910"/>
                </a:cubicBezTo>
                <a:cubicBezTo>
                  <a:pt x="0" y="149049"/>
                  <a:pt x="149096" y="0"/>
                  <a:pt x="333015" y="0"/>
                </a:cubicBezTo>
                <a:cubicBezTo>
                  <a:pt x="516935" y="0"/>
                  <a:pt x="666031" y="149049"/>
                  <a:pt x="666031" y="33291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AEAEBE9-539A-E042-96AA-1C55FA20C575}"/>
              </a:ext>
            </a:extLst>
          </p:cNvPr>
          <p:cNvSpPr/>
          <p:nvPr/>
        </p:nvSpPr>
        <p:spPr>
          <a:xfrm>
            <a:off x="816430" y="3523333"/>
            <a:ext cx="3803196" cy="1130233"/>
          </a:xfrm>
          <a:prstGeom prst="roundRect">
            <a:avLst>
              <a:gd name="adj" fmla="val 11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9257297-16B6-D142-BBDF-93BCF3857795}"/>
              </a:ext>
            </a:extLst>
          </p:cNvPr>
          <p:cNvSpPr/>
          <p:nvPr/>
        </p:nvSpPr>
        <p:spPr>
          <a:xfrm>
            <a:off x="1559546" y="2982343"/>
            <a:ext cx="2438400" cy="46864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005FACB5-C993-E740-BE5C-D71BEB4B3B39}"/>
              </a:ext>
            </a:extLst>
          </p:cNvPr>
          <p:cNvSpPr/>
          <p:nvPr/>
        </p:nvSpPr>
        <p:spPr>
          <a:xfrm>
            <a:off x="11089275" y="1757638"/>
            <a:ext cx="968674" cy="968368"/>
          </a:xfrm>
          <a:custGeom>
            <a:avLst/>
            <a:gdLst>
              <a:gd name="connsiteX0" fmla="*/ 666031 w 666030"/>
              <a:gd name="connsiteY0" fmla="*/ 332910 h 665819"/>
              <a:gd name="connsiteX1" fmla="*/ 333015 w 666030"/>
              <a:gd name="connsiteY1" fmla="*/ 665819 h 665819"/>
              <a:gd name="connsiteX2" fmla="*/ 0 w 666030"/>
              <a:gd name="connsiteY2" fmla="*/ 332910 h 665819"/>
              <a:gd name="connsiteX3" fmla="*/ 333015 w 666030"/>
              <a:gd name="connsiteY3" fmla="*/ 0 h 665819"/>
              <a:gd name="connsiteX4" fmla="*/ 666031 w 666030"/>
              <a:gd name="connsiteY4" fmla="*/ 332910 h 66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030" h="665819">
                <a:moveTo>
                  <a:pt x="666031" y="332910"/>
                </a:moveTo>
                <a:cubicBezTo>
                  <a:pt x="666031" y="516771"/>
                  <a:pt x="516935" y="665819"/>
                  <a:pt x="333015" y="665819"/>
                </a:cubicBezTo>
                <a:cubicBezTo>
                  <a:pt x="149096" y="665819"/>
                  <a:pt x="0" y="516771"/>
                  <a:pt x="0" y="332910"/>
                </a:cubicBezTo>
                <a:cubicBezTo>
                  <a:pt x="0" y="149049"/>
                  <a:pt x="149096" y="0"/>
                  <a:pt x="333015" y="0"/>
                </a:cubicBezTo>
                <a:cubicBezTo>
                  <a:pt x="516935" y="0"/>
                  <a:pt x="666031" y="149049"/>
                  <a:pt x="666031" y="332910"/>
                </a:cubicBezTo>
                <a:close/>
              </a:path>
            </a:pathLst>
          </a:custGeom>
          <a:solidFill>
            <a:srgbClr val="92D050"/>
          </a:solidFill>
          <a:ln w="8897" cap="flat">
            <a:noFill/>
            <a:prstDash val="solid"/>
            <a:miter/>
          </a:ln>
        </p:spPr>
        <p:txBody>
          <a:bodyPr rtlCol="0" anchor="ctr"/>
          <a:lstStyle/>
          <a:p>
            <a:endParaRPr lang="en-BR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56DC8A9F-AA91-FF42-9F5E-DCFE6650F289}"/>
              </a:ext>
            </a:extLst>
          </p:cNvPr>
          <p:cNvSpPr/>
          <p:nvPr/>
        </p:nvSpPr>
        <p:spPr>
          <a:xfrm>
            <a:off x="9732733" y="3445105"/>
            <a:ext cx="4326166" cy="1225598"/>
          </a:xfrm>
          <a:prstGeom prst="roundRect">
            <a:avLst>
              <a:gd name="adj" fmla="val 11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F2987FD4-7C34-964E-B46C-46F8C5BFBA82}"/>
              </a:ext>
            </a:extLst>
          </p:cNvPr>
          <p:cNvSpPr/>
          <p:nvPr/>
        </p:nvSpPr>
        <p:spPr>
          <a:xfrm>
            <a:off x="10354412" y="2902394"/>
            <a:ext cx="2438400" cy="468648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solidFill>
                <a:srgbClr val="6A33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4CE97-6B43-2E4C-B2C0-7AA15AE1E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15" y="533354"/>
            <a:ext cx="12542427" cy="769920"/>
          </a:xfrm>
        </p:spPr>
        <p:txBody>
          <a:bodyPr/>
          <a:lstStyle/>
          <a:p>
            <a:pPr>
              <a:lnSpc>
                <a:spcPts val="5437"/>
              </a:lnSpc>
            </a:pPr>
            <a:r>
              <a:rPr lang="en-US" sz="5400" b="1" kern="0" spc="-130" dirty="0"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7</a:t>
            </a:r>
            <a:r>
              <a:rPr lang="en-US" sz="5400" b="1" kern="0" spc="-130" dirty="0" smtClean="0"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. </a:t>
            </a:r>
            <a:r>
              <a:rPr lang="en-US" sz="5400" b="1" kern="0" spc="-130" dirty="0"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Challenges in </a:t>
            </a:r>
            <a:r>
              <a:rPr lang="en-US" sz="5400" b="1" kern="0" spc="-130" dirty="0" smtClean="0"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Wi-Fi </a:t>
            </a:r>
            <a:r>
              <a:rPr lang="en-US" sz="5400" b="1" kern="0" spc="-130" dirty="0"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Driver Development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924B85C-08EA-574D-BC73-559883C31169}"/>
              </a:ext>
            </a:extLst>
          </p:cNvPr>
          <p:cNvSpPr/>
          <p:nvPr/>
        </p:nvSpPr>
        <p:spPr>
          <a:xfrm>
            <a:off x="5253656" y="3474443"/>
            <a:ext cx="4202686" cy="1196259"/>
          </a:xfrm>
          <a:prstGeom prst="roundRect">
            <a:avLst>
              <a:gd name="adj" fmla="val 11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0276FFE-30AD-8E42-80BF-FCB7E4D53268}"/>
              </a:ext>
            </a:extLst>
          </p:cNvPr>
          <p:cNvSpPr/>
          <p:nvPr/>
        </p:nvSpPr>
        <p:spPr>
          <a:xfrm>
            <a:off x="2294409" y="1759670"/>
            <a:ext cx="968674" cy="968368"/>
          </a:xfrm>
          <a:custGeom>
            <a:avLst/>
            <a:gdLst>
              <a:gd name="connsiteX0" fmla="*/ 666031 w 666030"/>
              <a:gd name="connsiteY0" fmla="*/ 332910 h 665819"/>
              <a:gd name="connsiteX1" fmla="*/ 333015 w 666030"/>
              <a:gd name="connsiteY1" fmla="*/ 665819 h 665819"/>
              <a:gd name="connsiteX2" fmla="*/ 0 w 666030"/>
              <a:gd name="connsiteY2" fmla="*/ 332910 h 665819"/>
              <a:gd name="connsiteX3" fmla="*/ 333015 w 666030"/>
              <a:gd name="connsiteY3" fmla="*/ 0 h 665819"/>
              <a:gd name="connsiteX4" fmla="*/ 666031 w 666030"/>
              <a:gd name="connsiteY4" fmla="*/ 332910 h 66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030" h="665819">
                <a:moveTo>
                  <a:pt x="666031" y="332910"/>
                </a:moveTo>
                <a:cubicBezTo>
                  <a:pt x="666031" y="516771"/>
                  <a:pt x="516935" y="665819"/>
                  <a:pt x="333015" y="665819"/>
                </a:cubicBezTo>
                <a:cubicBezTo>
                  <a:pt x="149096" y="665819"/>
                  <a:pt x="0" y="516771"/>
                  <a:pt x="0" y="332910"/>
                </a:cubicBezTo>
                <a:cubicBezTo>
                  <a:pt x="0" y="149049"/>
                  <a:pt x="149096" y="0"/>
                  <a:pt x="333015" y="0"/>
                </a:cubicBezTo>
                <a:cubicBezTo>
                  <a:pt x="516935" y="0"/>
                  <a:pt x="666031" y="149049"/>
                  <a:pt x="666031" y="3329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C1CC88-C7BF-D943-B098-C3BAD692B53F}"/>
              </a:ext>
            </a:extLst>
          </p:cNvPr>
          <p:cNvSpPr txBox="1"/>
          <p:nvPr/>
        </p:nvSpPr>
        <p:spPr>
          <a:xfrm>
            <a:off x="2258353" y="3054685"/>
            <a:ext cx="1040786" cy="332399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sz="216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</a:t>
            </a:r>
            <a:endParaRPr lang="en-BR" sz="216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8633C8-A834-8F43-91FA-34CFDC090100}"/>
              </a:ext>
            </a:extLst>
          </p:cNvPr>
          <p:cNvSpPr txBox="1"/>
          <p:nvPr/>
        </p:nvSpPr>
        <p:spPr>
          <a:xfrm>
            <a:off x="1181600" y="3714672"/>
            <a:ext cx="312897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In Project Development</a:t>
            </a:r>
            <a:endParaRPr lang="en-BR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782E0E7-0F44-724F-A7F8-A895C2DDEC1D}"/>
              </a:ext>
            </a:extLst>
          </p:cNvPr>
          <p:cNvSpPr/>
          <p:nvPr/>
        </p:nvSpPr>
        <p:spPr>
          <a:xfrm>
            <a:off x="5956980" y="2886064"/>
            <a:ext cx="2438400" cy="46864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ADA32CC-67D0-0949-87E6-3D84638400A7}"/>
              </a:ext>
            </a:extLst>
          </p:cNvPr>
          <p:cNvSpPr/>
          <p:nvPr/>
        </p:nvSpPr>
        <p:spPr>
          <a:xfrm>
            <a:off x="937867" y="4837179"/>
            <a:ext cx="3681758" cy="59533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166F2DC-6B31-184A-9AEA-1F1D420D3E2A}"/>
              </a:ext>
            </a:extLst>
          </p:cNvPr>
          <p:cNvSpPr/>
          <p:nvPr/>
        </p:nvSpPr>
        <p:spPr>
          <a:xfrm>
            <a:off x="937867" y="5983988"/>
            <a:ext cx="3681758" cy="59533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55E3CA9-AAC3-5B42-9E65-B10E8F1010DA}"/>
              </a:ext>
            </a:extLst>
          </p:cNvPr>
          <p:cNvSpPr/>
          <p:nvPr/>
        </p:nvSpPr>
        <p:spPr>
          <a:xfrm>
            <a:off x="937867" y="6963703"/>
            <a:ext cx="3681758" cy="59533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80C5FFF-4AEC-1645-B6A6-62E7D0F6B1E8}"/>
              </a:ext>
            </a:extLst>
          </p:cNvPr>
          <p:cNvSpPr/>
          <p:nvPr/>
        </p:nvSpPr>
        <p:spPr>
          <a:xfrm>
            <a:off x="975435" y="4896103"/>
            <a:ext cx="477646" cy="477496"/>
          </a:xfrm>
          <a:custGeom>
            <a:avLst/>
            <a:gdLst>
              <a:gd name="connsiteX0" fmla="*/ 666031 w 666030"/>
              <a:gd name="connsiteY0" fmla="*/ 332910 h 665819"/>
              <a:gd name="connsiteX1" fmla="*/ 333015 w 666030"/>
              <a:gd name="connsiteY1" fmla="*/ 665819 h 665819"/>
              <a:gd name="connsiteX2" fmla="*/ 0 w 666030"/>
              <a:gd name="connsiteY2" fmla="*/ 332910 h 665819"/>
              <a:gd name="connsiteX3" fmla="*/ 333015 w 666030"/>
              <a:gd name="connsiteY3" fmla="*/ 0 h 665819"/>
              <a:gd name="connsiteX4" fmla="*/ 666031 w 666030"/>
              <a:gd name="connsiteY4" fmla="*/ 332910 h 66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030" h="665819">
                <a:moveTo>
                  <a:pt x="666031" y="332910"/>
                </a:moveTo>
                <a:cubicBezTo>
                  <a:pt x="666031" y="516771"/>
                  <a:pt x="516935" y="665819"/>
                  <a:pt x="333015" y="665819"/>
                </a:cubicBezTo>
                <a:cubicBezTo>
                  <a:pt x="149096" y="665819"/>
                  <a:pt x="0" y="516771"/>
                  <a:pt x="0" y="332910"/>
                </a:cubicBezTo>
                <a:cubicBezTo>
                  <a:pt x="0" y="149049"/>
                  <a:pt x="149096" y="0"/>
                  <a:pt x="333015" y="0"/>
                </a:cubicBezTo>
                <a:cubicBezTo>
                  <a:pt x="516935" y="0"/>
                  <a:pt x="666031" y="149049"/>
                  <a:pt x="666031" y="3329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B2DDE20F-E83A-2249-A40D-3DD0E56E8773}"/>
              </a:ext>
            </a:extLst>
          </p:cNvPr>
          <p:cNvSpPr/>
          <p:nvPr/>
        </p:nvSpPr>
        <p:spPr>
          <a:xfrm>
            <a:off x="975435" y="6010249"/>
            <a:ext cx="477646" cy="439537"/>
          </a:xfrm>
          <a:custGeom>
            <a:avLst/>
            <a:gdLst>
              <a:gd name="connsiteX0" fmla="*/ 666031 w 666030"/>
              <a:gd name="connsiteY0" fmla="*/ 332910 h 665819"/>
              <a:gd name="connsiteX1" fmla="*/ 333015 w 666030"/>
              <a:gd name="connsiteY1" fmla="*/ 665819 h 665819"/>
              <a:gd name="connsiteX2" fmla="*/ 0 w 666030"/>
              <a:gd name="connsiteY2" fmla="*/ 332910 h 665819"/>
              <a:gd name="connsiteX3" fmla="*/ 333015 w 666030"/>
              <a:gd name="connsiteY3" fmla="*/ 0 h 665819"/>
              <a:gd name="connsiteX4" fmla="*/ 666031 w 666030"/>
              <a:gd name="connsiteY4" fmla="*/ 332910 h 66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030" h="665819">
                <a:moveTo>
                  <a:pt x="666031" y="332910"/>
                </a:moveTo>
                <a:cubicBezTo>
                  <a:pt x="666031" y="516771"/>
                  <a:pt x="516935" y="665819"/>
                  <a:pt x="333015" y="665819"/>
                </a:cubicBezTo>
                <a:cubicBezTo>
                  <a:pt x="149096" y="665819"/>
                  <a:pt x="0" y="516771"/>
                  <a:pt x="0" y="332910"/>
                </a:cubicBezTo>
                <a:cubicBezTo>
                  <a:pt x="0" y="149049"/>
                  <a:pt x="149096" y="0"/>
                  <a:pt x="333015" y="0"/>
                </a:cubicBezTo>
                <a:cubicBezTo>
                  <a:pt x="516935" y="0"/>
                  <a:pt x="666031" y="149049"/>
                  <a:pt x="666031" y="3329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48CE5B11-EC41-294E-B044-D1F0D686A796}"/>
              </a:ext>
            </a:extLst>
          </p:cNvPr>
          <p:cNvSpPr/>
          <p:nvPr/>
        </p:nvSpPr>
        <p:spPr>
          <a:xfrm>
            <a:off x="975435" y="7022625"/>
            <a:ext cx="477646" cy="477496"/>
          </a:xfrm>
          <a:custGeom>
            <a:avLst/>
            <a:gdLst>
              <a:gd name="connsiteX0" fmla="*/ 666031 w 666030"/>
              <a:gd name="connsiteY0" fmla="*/ 332910 h 665819"/>
              <a:gd name="connsiteX1" fmla="*/ 333015 w 666030"/>
              <a:gd name="connsiteY1" fmla="*/ 665819 h 665819"/>
              <a:gd name="connsiteX2" fmla="*/ 0 w 666030"/>
              <a:gd name="connsiteY2" fmla="*/ 332910 h 665819"/>
              <a:gd name="connsiteX3" fmla="*/ 333015 w 666030"/>
              <a:gd name="connsiteY3" fmla="*/ 0 h 665819"/>
              <a:gd name="connsiteX4" fmla="*/ 666031 w 666030"/>
              <a:gd name="connsiteY4" fmla="*/ 332910 h 66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030" h="665819">
                <a:moveTo>
                  <a:pt x="666031" y="332910"/>
                </a:moveTo>
                <a:cubicBezTo>
                  <a:pt x="666031" y="516771"/>
                  <a:pt x="516935" y="665819"/>
                  <a:pt x="333015" y="665819"/>
                </a:cubicBezTo>
                <a:cubicBezTo>
                  <a:pt x="149096" y="665819"/>
                  <a:pt x="0" y="516771"/>
                  <a:pt x="0" y="332910"/>
                </a:cubicBezTo>
                <a:cubicBezTo>
                  <a:pt x="0" y="149049"/>
                  <a:pt x="149096" y="0"/>
                  <a:pt x="333015" y="0"/>
                </a:cubicBezTo>
                <a:cubicBezTo>
                  <a:pt x="516935" y="0"/>
                  <a:pt x="666031" y="149049"/>
                  <a:pt x="666031" y="3329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7637F33F-C16D-ED43-8915-3D5BF953BADB}"/>
              </a:ext>
            </a:extLst>
          </p:cNvPr>
          <p:cNvSpPr/>
          <p:nvPr/>
        </p:nvSpPr>
        <p:spPr>
          <a:xfrm>
            <a:off x="6675514" y="1757638"/>
            <a:ext cx="968674" cy="968368"/>
          </a:xfrm>
          <a:custGeom>
            <a:avLst/>
            <a:gdLst>
              <a:gd name="connsiteX0" fmla="*/ 666031 w 666030"/>
              <a:gd name="connsiteY0" fmla="*/ 332910 h 665819"/>
              <a:gd name="connsiteX1" fmla="*/ 333015 w 666030"/>
              <a:gd name="connsiteY1" fmla="*/ 665819 h 665819"/>
              <a:gd name="connsiteX2" fmla="*/ 0 w 666030"/>
              <a:gd name="connsiteY2" fmla="*/ 332910 h 665819"/>
              <a:gd name="connsiteX3" fmla="*/ 333015 w 666030"/>
              <a:gd name="connsiteY3" fmla="*/ 0 h 665819"/>
              <a:gd name="connsiteX4" fmla="*/ 666031 w 666030"/>
              <a:gd name="connsiteY4" fmla="*/ 332910 h 66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030" h="665819">
                <a:moveTo>
                  <a:pt x="666031" y="332910"/>
                </a:moveTo>
                <a:cubicBezTo>
                  <a:pt x="666031" y="516771"/>
                  <a:pt x="516935" y="665819"/>
                  <a:pt x="333015" y="665819"/>
                </a:cubicBezTo>
                <a:cubicBezTo>
                  <a:pt x="149096" y="665819"/>
                  <a:pt x="0" y="516771"/>
                  <a:pt x="0" y="332910"/>
                </a:cubicBezTo>
                <a:cubicBezTo>
                  <a:pt x="0" y="149049"/>
                  <a:pt x="149096" y="0"/>
                  <a:pt x="333015" y="0"/>
                </a:cubicBezTo>
                <a:cubicBezTo>
                  <a:pt x="516935" y="0"/>
                  <a:pt x="666031" y="149049"/>
                  <a:pt x="666031" y="3329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B093BC-B3A8-9843-940E-F90A37653AE7}"/>
              </a:ext>
            </a:extLst>
          </p:cNvPr>
          <p:cNvSpPr txBox="1"/>
          <p:nvPr/>
        </p:nvSpPr>
        <p:spPr>
          <a:xfrm>
            <a:off x="6060674" y="2925657"/>
            <a:ext cx="2231015" cy="332399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sz="216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RESOLUTIONS</a:t>
            </a:r>
            <a:endParaRPr lang="en-BR" sz="216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70969DC-4AC1-0E4F-B0DF-A8D78A7A0AE6}"/>
              </a:ext>
            </a:extLst>
          </p:cNvPr>
          <p:cNvSpPr txBox="1"/>
          <p:nvPr/>
        </p:nvSpPr>
        <p:spPr>
          <a:xfrm>
            <a:off x="5611692" y="3639883"/>
            <a:ext cx="312897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to the provided problem</a:t>
            </a:r>
            <a:endParaRPr lang="en-BR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1650FE98-31E7-A248-A3D2-825A0B8553B3}"/>
              </a:ext>
            </a:extLst>
          </p:cNvPr>
          <p:cNvSpPr/>
          <p:nvPr/>
        </p:nvSpPr>
        <p:spPr>
          <a:xfrm>
            <a:off x="5253656" y="4836142"/>
            <a:ext cx="4121551" cy="61548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5BCF2F16-E03E-F64C-BFDB-CF66B4253B3E}"/>
              </a:ext>
            </a:extLst>
          </p:cNvPr>
          <p:cNvSpPr/>
          <p:nvPr/>
        </p:nvSpPr>
        <p:spPr>
          <a:xfrm>
            <a:off x="5321268" y="5865877"/>
            <a:ext cx="4151603" cy="683580"/>
          </a:xfrm>
          <a:prstGeom prst="roundRect">
            <a:avLst>
              <a:gd name="adj" fmla="val 432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BB179D9-ABDE-F24A-AB1E-A698418C0CAB}"/>
              </a:ext>
            </a:extLst>
          </p:cNvPr>
          <p:cNvSpPr/>
          <p:nvPr/>
        </p:nvSpPr>
        <p:spPr>
          <a:xfrm>
            <a:off x="5335301" y="6963703"/>
            <a:ext cx="4281428" cy="59533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CA596C0F-4E73-D640-B63A-77BFB8FF1035}"/>
              </a:ext>
            </a:extLst>
          </p:cNvPr>
          <p:cNvSpPr/>
          <p:nvPr/>
        </p:nvSpPr>
        <p:spPr>
          <a:xfrm>
            <a:off x="5372869" y="4879769"/>
            <a:ext cx="477646" cy="477496"/>
          </a:xfrm>
          <a:custGeom>
            <a:avLst/>
            <a:gdLst>
              <a:gd name="connsiteX0" fmla="*/ 666031 w 666030"/>
              <a:gd name="connsiteY0" fmla="*/ 332910 h 665819"/>
              <a:gd name="connsiteX1" fmla="*/ 333015 w 666030"/>
              <a:gd name="connsiteY1" fmla="*/ 665819 h 665819"/>
              <a:gd name="connsiteX2" fmla="*/ 0 w 666030"/>
              <a:gd name="connsiteY2" fmla="*/ 332910 h 665819"/>
              <a:gd name="connsiteX3" fmla="*/ 333015 w 666030"/>
              <a:gd name="connsiteY3" fmla="*/ 0 h 665819"/>
              <a:gd name="connsiteX4" fmla="*/ 666031 w 666030"/>
              <a:gd name="connsiteY4" fmla="*/ 332910 h 66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030" h="665819">
                <a:moveTo>
                  <a:pt x="666031" y="332910"/>
                </a:moveTo>
                <a:cubicBezTo>
                  <a:pt x="666031" y="516771"/>
                  <a:pt x="516935" y="665819"/>
                  <a:pt x="333015" y="665819"/>
                </a:cubicBezTo>
                <a:cubicBezTo>
                  <a:pt x="149096" y="665819"/>
                  <a:pt x="0" y="516771"/>
                  <a:pt x="0" y="332910"/>
                </a:cubicBezTo>
                <a:cubicBezTo>
                  <a:pt x="0" y="149049"/>
                  <a:pt x="149096" y="0"/>
                  <a:pt x="333015" y="0"/>
                </a:cubicBezTo>
                <a:cubicBezTo>
                  <a:pt x="516935" y="0"/>
                  <a:pt x="666031" y="149049"/>
                  <a:pt x="666031" y="3329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7FC04371-D229-B547-9C44-2980CABADC97}"/>
              </a:ext>
            </a:extLst>
          </p:cNvPr>
          <p:cNvSpPr/>
          <p:nvPr/>
        </p:nvSpPr>
        <p:spPr>
          <a:xfrm>
            <a:off x="5372869" y="5977595"/>
            <a:ext cx="477646" cy="477496"/>
          </a:xfrm>
          <a:custGeom>
            <a:avLst/>
            <a:gdLst>
              <a:gd name="connsiteX0" fmla="*/ 666031 w 666030"/>
              <a:gd name="connsiteY0" fmla="*/ 332910 h 665819"/>
              <a:gd name="connsiteX1" fmla="*/ 333015 w 666030"/>
              <a:gd name="connsiteY1" fmla="*/ 665819 h 665819"/>
              <a:gd name="connsiteX2" fmla="*/ 0 w 666030"/>
              <a:gd name="connsiteY2" fmla="*/ 332910 h 665819"/>
              <a:gd name="connsiteX3" fmla="*/ 333015 w 666030"/>
              <a:gd name="connsiteY3" fmla="*/ 0 h 665819"/>
              <a:gd name="connsiteX4" fmla="*/ 666031 w 666030"/>
              <a:gd name="connsiteY4" fmla="*/ 332910 h 66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030" h="665819">
                <a:moveTo>
                  <a:pt x="666031" y="332910"/>
                </a:moveTo>
                <a:cubicBezTo>
                  <a:pt x="666031" y="516771"/>
                  <a:pt x="516935" y="665819"/>
                  <a:pt x="333015" y="665819"/>
                </a:cubicBezTo>
                <a:cubicBezTo>
                  <a:pt x="149096" y="665819"/>
                  <a:pt x="0" y="516771"/>
                  <a:pt x="0" y="332910"/>
                </a:cubicBezTo>
                <a:cubicBezTo>
                  <a:pt x="0" y="149049"/>
                  <a:pt x="149096" y="0"/>
                  <a:pt x="333015" y="0"/>
                </a:cubicBezTo>
                <a:cubicBezTo>
                  <a:pt x="516935" y="0"/>
                  <a:pt x="666031" y="149049"/>
                  <a:pt x="666031" y="3329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A927423B-DB7C-BF4A-BA0D-845C1936594F}"/>
              </a:ext>
            </a:extLst>
          </p:cNvPr>
          <p:cNvSpPr/>
          <p:nvPr/>
        </p:nvSpPr>
        <p:spPr>
          <a:xfrm>
            <a:off x="5372869" y="7022625"/>
            <a:ext cx="477646" cy="477496"/>
          </a:xfrm>
          <a:custGeom>
            <a:avLst/>
            <a:gdLst>
              <a:gd name="connsiteX0" fmla="*/ 666031 w 666030"/>
              <a:gd name="connsiteY0" fmla="*/ 332910 h 665819"/>
              <a:gd name="connsiteX1" fmla="*/ 333015 w 666030"/>
              <a:gd name="connsiteY1" fmla="*/ 665819 h 665819"/>
              <a:gd name="connsiteX2" fmla="*/ 0 w 666030"/>
              <a:gd name="connsiteY2" fmla="*/ 332910 h 665819"/>
              <a:gd name="connsiteX3" fmla="*/ 333015 w 666030"/>
              <a:gd name="connsiteY3" fmla="*/ 0 h 665819"/>
              <a:gd name="connsiteX4" fmla="*/ 666031 w 666030"/>
              <a:gd name="connsiteY4" fmla="*/ 332910 h 66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030" h="665819">
                <a:moveTo>
                  <a:pt x="666031" y="332910"/>
                </a:moveTo>
                <a:cubicBezTo>
                  <a:pt x="666031" y="516771"/>
                  <a:pt x="516935" y="665819"/>
                  <a:pt x="333015" y="665819"/>
                </a:cubicBezTo>
                <a:cubicBezTo>
                  <a:pt x="149096" y="665819"/>
                  <a:pt x="0" y="516771"/>
                  <a:pt x="0" y="332910"/>
                </a:cubicBezTo>
                <a:cubicBezTo>
                  <a:pt x="0" y="149049"/>
                  <a:pt x="149096" y="0"/>
                  <a:pt x="333015" y="0"/>
                </a:cubicBezTo>
                <a:cubicBezTo>
                  <a:pt x="516935" y="0"/>
                  <a:pt x="666031" y="149049"/>
                  <a:pt x="666031" y="3329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1F30BD-8FC4-1348-90DA-8C2EF680A5EA}"/>
              </a:ext>
            </a:extLst>
          </p:cNvPr>
          <p:cNvSpPr txBox="1"/>
          <p:nvPr/>
        </p:nvSpPr>
        <p:spPr>
          <a:xfrm>
            <a:off x="10651705" y="2962457"/>
            <a:ext cx="1843814" cy="332399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sz="216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endParaRPr lang="en-BR" sz="216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6F89669-DCD0-F94D-A0B9-65F2EBB380F6}"/>
              </a:ext>
            </a:extLst>
          </p:cNvPr>
          <p:cNvSpPr txBox="1"/>
          <p:nvPr/>
        </p:nvSpPr>
        <p:spPr>
          <a:xfrm>
            <a:off x="10009124" y="3639883"/>
            <a:ext cx="382117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Resolving error how project work</a:t>
            </a:r>
            <a:endParaRPr lang="en-BR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2ABB154-5ADD-3146-8E8A-7580342599C9}"/>
              </a:ext>
            </a:extLst>
          </p:cNvPr>
          <p:cNvSpPr/>
          <p:nvPr/>
        </p:nvSpPr>
        <p:spPr>
          <a:xfrm>
            <a:off x="9765391" y="4869837"/>
            <a:ext cx="4293508" cy="59533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2571AF30-EF3C-0447-86E2-D2AEFAEA1A9B}"/>
              </a:ext>
            </a:extLst>
          </p:cNvPr>
          <p:cNvSpPr/>
          <p:nvPr/>
        </p:nvSpPr>
        <p:spPr>
          <a:xfrm>
            <a:off x="9879694" y="5869686"/>
            <a:ext cx="3681758" cy="59533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0A4554E-D94B-594B-A328-A7BBA469381E}"/>
              </a:ext>
            </a:extLst>
          </p:cNvPr>
          <p:cNvSpPr/>
          <p:nvPr/>
        </p:nvSpPr>
        <p:spPr>
          <a:xfrm>
            <a:off x="9993993" y="6963703"/>
            <a:ext cx="3681758" cy="59533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A02553BC-7D91-5449-86E0-282CC4847242}"/>
              </a:ext>
            </a:extLst>
          </p:cNvPr>
          <p:cNvSpPr/>
          <p:nvPr/>
        </p:nvSpPr>
        <p:spPr>
          <a:xfrm>
            <a:off x="9851946" y="4928757"/>
            <a:ext cx="477646" cy="477496"/>
          </a:xfrm>
          <a:custGeom>
            <a:avLst/>
            <a:gdLst>
              <a:gd name="connsiteX0" fmla="*/ 666031 w 666030"/>
              <a:gd name="connsiteY0" fmla="*/ 332910 h 665819"/>
              <a:gd name="connsiteX1" fmla="*/ 333015 w 666030"/>
              <a:gd name="connsiteY1" fmla="*/ 665819 h 665819"/>
              <a:gd name="connsiteX2" fmla="*/ 0 w 666030"/>
              <a:gd name="connsiteY2" fmla="*/ 332910 h 665819"/>
              <a:gd name="connsiteX3" fmla="*/ 333015 w 666030"/>
              <a:gd name="connsiteY3" fmla="*/ 0 h 665819"/>
              <a:gd name="connsiteX4" fmla="*/ 666031 w 666030"/>
              <a:gd name="connsiteY4" fmla="*/ 332910 h 66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030" h="665819">
                <a:moveTo>
                  <a:pt x="666031" y="332910"/>
                </a:moveTo>
                <a:cubicBezTo>
                  <a:pt x="666031" y="516771"/>
                  <a:pt x="516935" y="665819"/>
                  <a:pt x="333015" y="665819"/>
                </a:cubicBezTo>
                <a:cubicBezTo>
                  <a:pt x="149096" y="665819"/>
                  <a:pt x="0" y="516771"/>
                  <a:pt x="0" y="332910"/>
                </a:cubicBezTo>
                <a:cubicBezTo>
                  <a:pt x="0" y="149049"/>
                  <a:pt x="149096" y="0"/>
                  <a:pt x="333015" y="0"/>
                </a:cubicBezTo>
                <a:cubicBezTo>
                  <a:pt x="516935" y="0"/>
                  <a:pt x="666031" y="149049"/>
                  <a:pt x="666031" y="332910"/>
                </a:cubicBezTo>
                <a:close/>
              </a:path>
            </a:pathLst>
          </a:custGeom>
          <a:solidFill>
            <a:srgbClr val="92D050"/>
          </a:solidFill>
          <a:ln w="8897" cap="flat">
            <a:noFill/>
            <a:prstDash val="solid"/>
            <a:miter/>
          </a:ln>
        </p:spPr>
        <p:txBody>
          <a:bodyPr rtlCol="0" anchor="ctr"/>
          <a:lstStyle/>
          <a:p>
            <a:endParaRPr lang="en-BR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B795D4B5-8F53-294E-823A-A05C4CA90777}"/>
              </a:ext>
            </a:extLst>
          </p:cNvPr>
          <p:cNvSpPr/>
          <p:nvPr/>
        </p:nvSpPr>
        <p:spPr>
          <a:xfrm>
            <a:off x="9917260" y="5895950"/>
            <a:ext cx="477646" cy="477496"/>
          </a:xfrm>
          <a:custGeom>
            <a:avLst/>
            <a:gdLst>
              <a:gd name="connsiteX0" fmla="*/ 666031 w 666030"/>
              <a:gd name="connsiteY0" fmla="*/ 332910 h 665819"/>
              <a:gd name="connsiteX1" fmla="*/ 333015 w 666030"/>
              <a:gd name="connsiteY1" fmla="*/ 665819 h 665819"/>
              <a:gd name="connsiteX2" fmla="*/ 0 w 666030"/>
              <a:gd name="connsiteY2" fmla="*/ 332910 h 665819"/>
              <a:gd name="connsiteX3" fmla="*/ 333015 w 666030"/>
              <a:gd name="connsiteY3" fmla="*/ 0 h 665819"/>
              <a:gd name="connsiteX4" fmla="*/ 666031 w 666030"/>
              <a:gd name="connsiteY4" fmla="*/ 332910 h 66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030" h="665819">
                <a:moveTo>
                  <a:pt x="666031" y="332910"/>
                </a:moveTo>
                <a:cubicBezTo>
                  <a:pt x="666031" y="516771"/>
                  <a:pt x="516935" y="665819"/>
                  <a:pt x="333015" y="665819"/>
                </a:cubicBezTo>
                <a:cubicBezTo>
                  <a:pt x="149096" y="665819"/>
                  <a:pt x="0" y="516771"/>
                  <a:pt x="0" y="332910"/>
                </a:cubicBezTo>
                <a:cubicBezTo>
                  <a:pt x="0" y="149049"/>
                  <a:pt x="149096" y="0"/>
                  <a:pt x="333015" y="0"/>
                </a:cubicBezTo>
                <a:cubicBezTo>
                  <a:pt x="516935" y="0"/>
                  <a:pt x="666031" y="149049"/>
                  <a:pt x="666031" y="332910"/>
                </a:cubicBezTo>
                <a:close/>
              </a:path>
            </a:pathLst>
          </a:custGeom>
          <a:solidFill>
            <a:srgbClr val="92D050"/>
          </a:solidFill>
          <a:ln w="8897" cap="flat">
            <a:noFill/>
            <a:prstDash val="solid"/>
            <a:miter/>
          </a:ln>
        </p:spPr>
        <p:txBody>
          <a:bodyPr rtlCol="0" anchor="ctr"/>
          <a:lstStyle/>
          <a:p>
            <a:endParaRPr lang="en-BR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9237535A-38C5-9045-AD48-8269A8377980}"/>
              </a:ext>
            </a:extLst>
          </p:cNvPr>
          <p:cNvSpPr/>
          <p:nvPr/>
        </p:nvSpPr>
        <p:spPr>
          <a:xfrm>
            <a:off x="10047889" y="7022625"/>
            <a:ext cx="477646" cy="477496"/>
          </a:xfrm>
          <a:custGeom>
            <a:avLst/>
            <a:gdLst>
              <a:gd name="connsiteX0" fmla="*/ 666031 w 666030"/>
              <a:gd name="connsiteY0" fmla="*/ 332910 h 665819"/>
              <a:gd name="connsiteX1" fmla="*/ 333015 w 666030"/>
              <a:gd name="connsiteY1" fmla="*/ 665819 h 665819"/>
              <a:gd name="connsiteX2" fmla="*/ 0 w 666030"/>
              <a:gd name="connsiteY2" fmla="*/ 332910 h 665819"/>
              <a:gd name="connsiteX3" fmla="*/ 333015 w 666030"/>
              <a:gd name="connsiteY3" fmla="*/ 0 h 665819"/>
              <a:gd name="connsiteX4" fmla="*/ 666031 w 666030"/>
              <a:gd name="connsiteY4" fmla="*/ 332910 h 665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030" h="665819">
                <a:moveTo>
                  <a:pt x="666031" y="332910"/>
                </a:moveTo>
                <a:cubicBezTo>
                  <a:pt x="666031" y="516771"/>
                  <a:pt x="516935" y="665819"/>
                  <a:pt x="333015" y="665819"/>
                </a:cubicBezTo>
                <a:cubicBezTo>
                  <a:pt x="149096" y="665819"/>
                  <a:pt x="0" y="516771"/>
                  <a:pt x="0" y="332910"/>
                </a:cubicBezTo>
                <a:cubicBezTo>
                  <a:pt x="0" y="149049"/>
                  <a:pt x="149096" y="0"/>
                  <a:pt x="333015" y="0"/>
                </a:cubicBezTo>
                <a:cubicBezTo>
                  <a:pt x="516935" y="0"/>
                  <a:pt x="666031" y="149049"/>
                  <a:pt x="666031" y="332910"/>
                </a:cubicBezTo>
                <a:close/>
              </a:path>
            </a:pathLst>
          </a:custGeom>
          <a:solidFill>
            <a:srgbClr val="92D050"/>
          </a:solidFill>
          <a:ln w="8897" cap="flat">
            <a:noFill/>
            <a:prstDash val="solid"/>
            <a:miter/>
          </a:ln>
        </p:spPr>
        <p:txBody>
          <a:bodyPr rtlCol="0" anchor="ctr"/>
          <a:lstStyle/>
          <a:p>
            <a:endParaRPr lang="en-BR" sz="216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7BAF096-879E-D84B-B134-671BA1AE46D1}"/>
              </a:ext>
            </a:extLst>
          </p:cNvPr>
          <p:cNvSpPr txBox="1"/>
          <p:nvPr/>
        </p:nvSpPr>
        <p:spPr>
          <a:xfrm>
            <a:off x="1625457" y="4940174"/>
            <a:ext cx="2603984" cy="346249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ts val="2719"/>
              </a:lnSpc>
            </a:pPr>
            <a:r>
              <a:rPr lang="en-US" sz="2000" b="1" kern="0" spc="-65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Spectre Mitigated Error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CA55750-4701-6A40-99B2-5D3F842464FF}"/>
              </a:ext>
            </a:extLst>
          </p:cNvPr>
          <p:cNvSpPr txBox="1"/>
          <p:nvPr/>
        </p:nvSpPr>
        <p:spPr>
          <a:xfrm>
            <a:off x="1641786" y="6130379"/>
            <a:ext cx="1843814" cy="346249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ts val="2719"/>
              </a:lnSpc>
            </a:pPr>
            <a:r>
              <a:rPr lang="en-US" sz="2000" b="1" kern="0" spc="-65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Learning Curve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1250FD0-4E41-874B-AC43-A0E4CF45DBBC}"/>
              </a:ext>
            </a:extLst>
          </p:cNvPr>
          <p:cNvSpPr txBox="1"/>
          <p:nvPr/>
        </p:nvSpPr>
        <p:spPr>
          <a:xfrm>
            <a:off x="1608814" y="7062823"/>
            <a:ext cx="1843814" cy="346249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ts val="2719"/>
              </a:lnSpc>
            </a:pPr>
            <a:r>
              <a:rPr lang="en-US" sz="2000" b="1" kern="0" spc="-65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Pinging Systems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133C475-7003-8E4B-AC82-A5BE0989B13E}"/>
              </a:ext>
            </a:extLst>
          </p:cNvPr>
          <p:cNvSpPr txBox="1"/>
          <p:nvPr/>
        </p:nvSpPr>
        <p:spPr>
          <a:xfrm>
            <a:off x="1048445" y="4965738"/>
            <a:ext cx="331627" cy="332399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sz="216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BR" sz="216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406F2D-6323-4A4E-B219-83C975ED65E1}"/>
              </a:ext>
            </a:extLst>
          </p:cNvPr>
          <p:cNvSpPr txBox="1"/>
          <p:nvPr/>
        </p:nvSpPr>
        <p:spPr>
          <a:xfrm>
            <a:off x="1048445" y="6079806"/>
            <a:ext cx="331627" cy="332399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sz="216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BR" sz="216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86E8AF6-AECA-E84A-97A8-E50F5699EF14}"/>
              </a:ext>
            </a:extLst>
          </p:cNvPr>
          <p:cNvSpPr txBox="1"/>
          <p:nvPr/>
        </p:nvSpPr>
        <p:spPr>
          <a:xfrm>
            <a:off x="1048445" y="7102279"/>
            <a:ext cx="331627" cy="332399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sz="216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BR" sz="216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75FB3FC-7A6B-8B40-B7C8-80E29AD0D111}"/>
              </a:ext>
            </a:extLst>
          </p:cNvPr>
          <p:cNvSpPr txBox="1"/>
          <p:nvPr/>
        </p:nvSpPr>
        <p:spPr>
          <a:xfrm>
            <a:off x="6075705" y="5028587"/>
            <a:ext cx="2319675" cy="35907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algn="just">
              <a:lnSpc>
                <a:spcPts val="2784"/>
              </a:lnSpc>
            </a:pPr>
            <a:r>
              <a:rPr lang="en-US" sz="1600" dirty="0" smtClean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adding </a:t>
            </a: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X64 latest </a:t>
            </a:r>
            <a:r>
              <a:rPr lang="en-US" sz="1600" dirty="0" smtClean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specter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22FA60-68CD-1442-9CA6-C1162127F355}"/>
              </a:ext>
            </a:extLst>
          </p:cNvPr>
          <p:cNvSpPr txBox="1"/>
          <p:nvPr/>
        </p:nvSpPr>
        <p:spPr>
          <a:xfrm>
            <a:off x="5977605" y="6002838"/>
            <a:ext cx="3618302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 smtClean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WDK documentation, </a:t>
            </a:r>
            <a:r>
              <a:rPr lang="en-GB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online tutorials, and sample driver projects</a:t>
            </a:r>
            <a:endParaRPr lang="en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833EE70-728D-3E49-BD18-F5DD54FD1BD9}"/>
              </a:ext>
            </a:extLst>
          </p:cNvPr>
          <p:cNvSpPr txBox="1"/>
          <p:nvPr/>
        </p:nvSpPr>
        <p:spPr>
          <a:xfrm>
            <a:off x="5864369" y="6896069"/>
            <a:ext cx="3752360" cy="1077218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ts val="2784"/>
              </a:lnSpc>
            </a:pPr>
            <a:r>
              <a:rPr lang="en-GB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Ensure both machines are on the same network with proper IP </a:t>
            </a:r>
            <a:r>
              <a:rPr lang="en-GB" dirty="0" smtClean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addresses</a:t>
            </a:r>
            <a:endParaRPr lang="en-GB" dirty="0">
              <a:solidFill>
                <a:srgbClr val="272525"/>
              </a:solidFill>
              <a:latin typeface="Times New Roman" panose="02020603050405020304" pitchFamily="18" charset="0"/>
              <a:ea typeface="Eudoxus Sans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784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536F31-83F5-F54D-94E7-E22DF808A49F}"/>
              </a:ext>
            </a:extLst>
          </p:cNvPr>
          <p:cNvSpPr txBox="1"/>
          <p:nvPr/>
        </p:nvSpPr>
        <p:spPr>
          <a:xfrm>
            <a:off x="5420147" y="4982072"/>
            <a:ext cx="331627" cy="332399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sz="216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BR" sz="216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AF6076A-7F2F-4844-8269-F3C96910DAA0}"/>
              </a:ext>
            </a:extLst>
          </p:cNvPr>
          <p:cNvSpPr txBox="1"/>
          <p:nvPr/>
        </p:nvSpPr>
        <p:spPr>
          <a:xfrm>
            <a:off x="5452805" y="6063473"/>
            <a:ext cx="331627" cy="332399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sz="216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BR" sz="216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49D2AB5-B7CE-4043-99F9-0F19AD8E121F}"/>
              </a:ext>
            </a:extLst>
          </p:cNvPr>
          <p:cNvSpPr txBox="1"/>
          <p:nvPr/>
        </p:nvSpPr>
        <p:spPr>
          <a:xfrm>
            <a:off x="5452805" y="7102279"/>
            <a:ext cx="331627" cy="332399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sz="216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BR" sz="216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6D0A881-37AA-F448-B834-0654445CB0C3}"/>
              </a:ext>
            </a:extLst>
          </p:cNvPr>
          <p:cNvSpPr txBox="1"/>
          <p:nvPr/>
        </p:nvSpPr>
        <p:spPr>
          <a:xfrm>
            <a:off x="10401518" y="4901615"/>
            <a:ext cx="3657381" cy="553998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r>
              <a:rPr lang="en-US" dirty="0" smtClean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Fix </a:t>
            </a:r>
            <a:r>
              <a:rPr lang="en-US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latest security patches and protest against </a:t>
            </a:r>
            <a:r>
              <a:rPr lang="en-GB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vulnerabilities.</a:t>
            </a:r>
            <a:endParaRPr lang="en-BR" sz="192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C09D1CB-CE98-FD42-B7DA-A37FE28BCE5D}"/>
              </a:ext>
            </a:extLst>
          </p:cNvPr>
          <p:cNvSpPr txBox="1"/>
          <p:nvPr/>
        </p:nvSpPr>
        <p:spPr>
          <a:xfrm>
            <a:off x="10515821" y="6001715"/>
            <a:ext cx="2530707" cy="276999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r>
              <a:rPr lang="en-GB" dirty="0" smtClean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Helped in development</a:t>
            </a:r>
            <a:endParaRPr lang="en-BR" sz="192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8EA6A5D-AD0F-B447-A11D-A6C5C86AADFD}"/>
              </a:ext>
            </a:extLst>
          </p:cNvPr>
          <p:cNvSpPr txBox="1"/>
          <p:nvPr/>
        </p:nvSpPr>
        <p:spPr>
          <a:xfrm>
            <a:off x="10711759" y="7085275"/>
            <a:ext cx="3608398" cy="35907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ts val="2784"/>
              </a:lnSpc>
            </a:pPr>
            <a:r>
              <a:rPr lang="en-GB" dirty="0" smtClean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Successful provisioning</a:t>
            </a:r>
            <a:endParaRPr lang="en-GB" dirty="0">
              <a:solidFill>
                <a:srgbClr val="272525"/>
              </a:solidFill>
              <a:latin typeface="Times New Roman" panose="02020603050405020304" pitchFamily="18" charset="0"/>
              <a:ea typeface="Eudoxus Sans" pitchFamily="34" charset="-122"/>
              <a:cs typeface="Times New Roman" panose="0202060305040502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3046A3-79C6-CF47-B2EE-1BAD99586193}"/>
              </a:ext>
            </a:extLst>
          </p:cNvPr>
          <p:cNvSpPr txBox="1"/>
          <p:nvPr/>
        </p:nvSpPr>
        <p:spPr>
          <a:xfrm>
            <a:off x="9938810" y="4982070"/>
            <a:ext cx="331627" cy="332399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sz="216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BR" sz="216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B604A8-57EC-AE4B-B75E-BCA84EA1DC1B}"/>
              </a:ext>
            </a:extLst>
          </p:cNvPr>
          <p:cNvSpPr txBox="1"/>
          <p:nvPr/>
        </p:nvSpPr>
        <p:spPr>
          <a:xfrm>
            <a:off x="9971467" y="5981832"/>
            <a:ext cx="331627" cy="332399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sz="216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BR" sz="216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0F54BD0-85BA-724C-B41D-0C7906870056}"/>
              </a:ext>
            </a:extLst>
          </p:cNvPr>
          <p:cNvSpPr txBox="1"/>
          <p:nvPr/>
        </p:nvSpPr>
        <p:spPr>
          <a:xfrm>
            <a:off x="10102092" y="7102279"/>
            <a:ext cx="331627" cy="332399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sz="216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BR" sz="216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" name="Graphic 102" descr="Back with solid fill">
            <a:extLst>
              <a:ext uri="{FF2B5EF4-FFF2-40B4-BE49-F238E27FC236}">
                <a16:creationId xmlns:a16="http://schemas.microsoft.com/office/drawing/2014/main" id="{EA081304-8D81-9C45-9AEE-507E37F31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3325" y="1797615"/>
            <a:ext cx="798811" cy="798811"/>
          </a:xfrm>
          <a:prstGeom prst="rect">
            <a:avLst/>
          </a:prstGeom>
        </p:spPr>
      </p:pic>
      <p:pic>
        <p:nvPicPr>
          <p:cNvPr id="105" name="Graphic 104" descr="Warning with solid fill">
            <a:extLst>
              <a:ext uri="{FF2B5EF4-FFF2-40B4-BE49-F238E27FC236}">
                <a16:creationId xmlns:a16="http://schemas.microsoft.com/office/drawing/2014/main" id="{C1B7811B-7B8A-1C43-A0DC-12F6E9261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57464" y="1839284"/>
            <a:ext cx="649168" cy="649168"/>
          </a:xfrm>
          <a:prstGeom prst="rect">
            <a:avLst/>
          </a:prstGeom>
        </p:spPr>
      </p:pic>
      <p:pic>
        <p:nvPicPr>
          <p:cNvPr id="37" name="Graphic 36" descr="Lightbulb with solid fill">
            <a:extLst>
              <a:ext uri="{FF2B5EF4-FFF2-40B4-BE49-F238E27FC236}">
                <a16:creationId xmlns:a16="http://schemas.microsoft.com/office/drawing/2014/main" id="{12B3F4D4-EC4A-9C40-9277-A4DCE1856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6382" y="1845711"/>
            <a:ext cx="794280" cy="794280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>
            <a:off x="0" y="1452947"/>
            <a:ext cx="1463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1" name="Image 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875260" y="68821"/>
            <a:ext cx="1709420" cy="1346603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518160" y="7744103"/>
            <a:ext cx="13502640" cy="609600"/>
            <a:chOff x="518160" y="7543800"/>
            <a:chExt cx="13502640" cy="609600"/>
          </a:xfrm>
        </p:grpSpPr>
        <p:sp>
          <p:nvSpPr>
            <p:cNvPr id="70" name="Footer Placeholder 4">
              <a:extLst>
                <a:ext uri="{FF2B5EF4-FFF2-40B4-BE49-F238E27FC236}">
                  <a16:creationId xmlns:a16="http://schemas.microsoft.com/office/drawing/2014/main" id="{E92021C0-D6A7-4A3D-A17B-229E069D6EAF}"/>
                </a:ext>
              </a:extLst>
            </p:cNvPr>
            <p:cNvSpPr txBox="1">
              <a:spLocks/>
            </p:cNvSpPr>
            <p:nvPr/>
          </p:nvSpPr>
          <p:spPr>
            <a:xfrm>
              <a:off x="6641005" y="7543800"/>
              <a:ext cx="750395" cy="609600"/>
            </a:xfrm>
          </p:spPr>
          <p:txBody>
            <a:bodyPr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17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518160" y="7787640"/>
              <a:ext cx="5970445" cy="15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7543800" y="7802880"/>
              <a:ext cx="6477000" cy="4572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447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957211" y="728823"/>
            <a:ext cx="9231818" cy="8215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600" b="1" kern="0" spc="-131" dirty="0"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8</a:t>
            </a:r>
            <a:r>
              <a:rPr lang="en-US" sz="6600" b="1" kern="0" spc="-131" dirty="0" smtClean="0"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. Learnings From Project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77697" y="20086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 smtClean="0">
                <a:solidFill>
                  <a:srgbClr val="591CE6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Planning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77697" y="2578001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GB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thorough planning and </a:t>
            </a:r>
            <a:r>
              <a:rPr lang="en-GB" sz="2000" dirty="0" smtClean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preparation is very important it is the thing that help you throughout your life.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83636" y="20086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 smtClean="0">
                <a:solidFill>
                  <a:srgbClr val="591CE6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Tools Utilization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283636" y="2578000"/>
            <a:ext cx="3156347" cy="21938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GB" sz="2000" dirty="0" smtClean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</a:t>
            </a:r>
            <a:r>
              <a:rPr lang="en-GB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utilization of debugging </a:t>
            </a:r>
            <a:r>
              <a:rPr lang="en-GB" sz="2000" dirty="0" smtClean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we have learned Visual Studio, WDK, deployment process and libraries I am confident now as never before.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989575" y="2008644"/>
            <a:ext cx="330874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 smtClean="0">
                <a:solidFill>
                  <a:srgbClr val="591CE6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Coding &amp; Documentation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989576" y="2578001"/>
            <a:ext cx="361608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GB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Significance of </a:t>
            </a:r>
            <a:r>
              <a:rPr lang="en-GB" sz="2000" dirty="0" smtClean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organization </a:t>
            </a:r>
            <a:r>
              <a:rPr lang="en-GB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000" dirty="0" smtClean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documentation.</a:t>
            </a:r>
          </a:p>
          <a:p>
            <a:pPr>
              <a:lnSpc>
                <a:spcPts val="2799"/>
              </a:lnSpc>
            </a:pPr>
            <a:r>
              <a:rPr lang="en-GB" sz="2000" dirty="0" smtClean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why documentation of each step is necessary in this field.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5260" y="30480"/>
            <a:ext cx="1709420" cy="1499235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1730096" y="4880968"/>
            <a:ext cx="3156347" cy="4296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 smtClean="0">
                <a:solidFill>
                  <a:srgbClr val="591CE6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Enhanced Understanding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4"/>
          <p:cNvSpPr/>
          <p:nvPr/>
        </p:nvSpPr>
        <p:spPr>
          <a:xfrm>
            <a:off x="1730097" y="5450324"/>
            <a:ext cx="3156347" cy="20325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GB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understanding of driver development </a:t>
            </a:r>
            <a:r>
              <a:rPr lang="en-GB" dirty="0" smtClean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concepts. How drivers work in different modes and why they are essential component of Operating system.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5"/>
          <p:cNvSpPr/>
          <p:nvPr/>
        </p:nvSpPr>
        <p:spPr>
          <a:xfrm>
            <a:off x="5436035" y="4880968"/>
            <a:ext cx="300394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 smtClean="0">
                <a:solidFill>
                  <a:srgbClr val="591CE6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Problem Solving Skills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6"/>
          <p:cNvSpPr/>
          <p:nvPr/>
        </p:nvSpPr>
        <p:spPr>
          <a:xfrm>
            <a:off x="5436036" y="5450325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GB" sz="20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problem-solving </a:t>
            </a:r>
            <a:r>
              <a:rPr lang="en-GB" sz="2000" dirty="0" smtClean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skills how to solve problems and how to interact with online community specially over stack overflow.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7"/>
          <p:cNvSpPr/>
          <p:nvPr/>
        </p:nvSpPr>
        <p:spPr>
          <a:xfrm>
            <a:off x="9141976" y="4880968"/>
            <a:ext cx="331672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 smtClean="0">
                <a:solidFill>
                  <a:srgbClr val="591CE6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Resources Understanding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8"/>
          <p:cNvSpPr/>
          <p:nvPr/>
        </p:nvSpPr>
        <p:spPr>
          <a:xfrm>
            <a:off x="9141976" y="545032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Deep understanding of hardware, resources, ports, and kernel working.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18160" y="7482840"/>
            <a:ext cx="13502640" cy="609600"/>
            <a:chOff x="518160" y="7543800"/>
            <a:chExt cx="13502640" cy="609600"/>
          </a:xfrm>
        </p:grpSpPr>
        <p:sp>
          <p:nvSpPr>
            <p:cNvPr id="20" name="Footer Placeholder 4">
              <a:extLst>
                <a:ext uri="{FF2B5EF4-FFF2-40B4-BE49-F238E27FC236}">
                  <a16:creationId xmlns:a16="http://schemas.microsoft.com/office/drawing/2014/main" id="{E92021C0-D6A7-4A3D-A17B-229E069D6EAF}"/>
                </a:ext>
              </a:extLst>
            </p:cNvPr>
            <p:cNvSpPr txBox="1">
              <a:spLocks/>
            </p:cNvSpPr>
            <p:nvPr/>
          </p:nvSpPr>
          <p:spPr>
            <a:xfrm>
              <a:off x="6641005" y="7543800"/>
              <a:ext cx="750395" cy="609600"/>
            </a:xfrm>
          </p:spPr>
          <p:txBody>
            <a:bodyPr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18160" y="7787640"/>
              <a:ext cx="5970445" cy="15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543800" y="7802880"/>
              <a:ext cx="6477000" cy="4572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/>
          <p:cNvCxnSpPr/>
          <p:nvPr/>
        </p:nvCxnSpPr>
        <p:spPr>
          <a:xfrm>
            <a:off x="0" y="1583572"/>
            <a:ext cx="1463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82486" y="413656"/>
            <a:ext cx="14485689" cy="53949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endParaRPr lang="en-US" sz="1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ts val="5468"/>
              </a:lnSpc>
              <a:buNone/>
            </a:pPr>
            <a:endParaRPr lang="en-US" sz="1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ts val="5468"/>
              </a:lnSpc>
              <a:buNone/>
            </a:pPr>
            <a:endParaRPr lang="en-US" sz="1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ts val="5468"/>
              </a:lnSpc>
              <a:buNone/>
            </a:pPr>
            <a:endParaRPr lang="en-US" sz="1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ts val="5468"/>
              </a:lnSpc>
              <a:buNone/>
            </a:pPr>
            <a:endParaRPr lang="en-US" sz="1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ts val="5468"/>
              </a:lnSpc>
              <a:buNone/>
            </a:pPr>
            <a:r>
              <a:rPr lang="en-US" sz="1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1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531382" y="4681541"/>
            <a:ext cx="428290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Thank you for your </a:t>
            </a:r>
            <a:r>
              <a:rPr lang="en-US" sz="2800" dirty="0" smtClean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attention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5260" y="30480"/>
            <a:ext cx="1709420" cy="149923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6439268" y="7236924"/>
            <a:ext cx="1721387" cy="228600"/>
            <a:chOff x="4679586" y="878988"/>
            <a:chExt cx="1434489" cy="1905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0AD5817-10C9-4E0E-A247-63D6F743F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487" y="791317"/>
            <a:ext cx="2065855" cy="2065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5878286" y="1224641"/>
            <a:ext cx="7707086" cy="6531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endParaRPr lang="en-US" sz="6036" kern="0" spc="-181" dirty="0" smtClean="0">
              <a:latin typeface="p22-mackinac-pro" pitchFamily="34" charset="0"/>
              <a:ea typeface="p22-mackinac-pro" pitchFamily="34" charset="-122"/>
            </a:endParaRPr>
          </a:p>
          <a:p>
            <a:pPr marL="0" indent="0" algn="ctr">
              <a:lnSpc>
                <a:spcPts val="7545"/>
              </a:lnSpc>
              <a:buNone/>
            </a:pPr>
            <a:r>
              <a:rPr lang="en-US" sz="8800" kern="0" spc="-181" dirty="0" smtClean="0"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WI-FI </a:t>
            </a:r>
          </a:p>
          <a:p>
            <a:pPr marL="0" indent="0" algn="ctr">
              <a:lnSpc>
                <a:spcPts val="7545"/>
              </a:lnSpc>
              <a:buNone/>
            </a:pPr>
            <a:r>
              <a:rPr lang="en-US" sz="8800" kern="0" spc="-181" dirty="0" smtClean="0"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Driver Development</a:t>
            </a:r>
            <a:endParaRPr lang="en-US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 descr="هذه البدلة ستقوم بتحويلك إلى موزع للوايرلس - عقول الويب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7" y="653144"/>
            <a:ext cx="6727372" cy="6580414"/>
          </a:xfrm>
          <a:prstGeom prst="rect">
            <a:avLst/>
          </a:prstGeom>
        </p:spPr>
      </p:pic>
      <p:sp>
        <p:nvSpPr>
          <p:cNvPr id="28" name="Text 2"/>
          <p:cNvSpPr/>
          <p:nvPr/>
        </p:nvSpPr>
        <p:spPr>
          <a:xfrm>
            <a:off x="8523514" y="4898571"/>
            <a:ext cx="3135085" cy="816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3200" b="1" kern="0" spc="-18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For Windows 10</a:t>
            </a:r>
          </a:p>
        </p:txBody>
      </p:sp>
      <p:pic>
        <p:nvPicPr>
          <p:cNvPr id="29" name="Image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75260" y="30480"/>
            <a:ext cx="1709420" cy="149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6"/>
          <p:cNvSpPr txBox="1">
            <a:spLocks noGrp="1"/>
          </p:cNvSpPr>
          <p:nvPr>
            <p:ph type="title"/>
          </p:nvPr>
        </p:nvSpPr>
        <p:spPr>
          <a:xfrm>
            <a:off x="4957443" y="166884"/>
            <a:ext cx="3640708" cy="1565260"/>
          </a:xfrm>
          <a:prstGeom prst="rect">
            <a:avLst/>
          </a:prstGeom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l"/>
            <a:r>
              <a:rPr lang="e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14" name="Google Shape;1214;p26"/>
          <p:cNvGrpSpPr/>
          <p:nvPr/>
        </p:nvGrpSpPr>
        <p:grpSpPr>
          <a:xfrm>
            <a:off x="1149924" y="1895677"/>
            <a:ext cx="5450720" cy="962372"/>
            <a:chOff x="3287528" y="1193159"/>
            <a:chExt cx="3406700" cy="601482"/>
          </a:xfrm>
        </p:grpSpPr>
        <p:sp>
          <p:nvSpPr>
            <p:cNvPr id="1215" name="Google Shape;1215;p26"/>
            <p:cNvSpPr/>
            <p:nvPr/>
          </p:nvSpPr>
          <p:spPr>
            <a:xfrm>
              <a:off x="3287528" y="1193159"/>
              <a:ext cx="601462" cy="60148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352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8" name="Google Shape;1218;p26"/>
            <p:cNvSpPr txBox="1"/>
            <p:nvPr/>
          </p:nvSpPr>
          <p:spPr>
            <a:xfrm>
              <a:off x="4093399" y="1299710"/>
              <a:ext cx="260082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r>
                <a:rPr lang="en-US" sz="4000" b="1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Fira Sans Extra Condensed Medium"/>
                </a:rPr>
                <a:t>Introduction</a:t>
              </a:r>
              <a:endPara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1219" name="Google Shape;1219;p26"/>
            <p:cNvSpPr/>
            <p:nvPr/>
          </p:nvSpPr>
          <p:spPr>
            <a:xfrm>
              <a:off x="3319075" y="1224713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solidFill>
              <a:srgbClr val="C0000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algn="ctr"/>
              <a:r>
                <a:rPr lang="en" sz="352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01</a:t>
              </a:r>
              <a:endParaRPr sz="35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20" name="Google Shape;1220;p26"/>
          <p:cNvGrpSpPr/>
          <p:nvPr/>
        </p:nvGrpSpPr>
        <p:grpSpPr>
          <a:xfrm>
            <a:off x="8157772" y="1712281"/>
            <a:ext cx="4129297" cy="1236983"/>
            <a:chOff x="3290926" y="3760565"/>
            <a:chExt cx="2580811" cy="773114"/>
          </a:xfrm>
        </p:grpSpPr>
        <p:sp>
          <p:nvSpPr>
            <p:cNvPr id="1221" name="Google Shape;1221;p26"/>
            <p:cNvSpPr/>
            <p:nvPr/>
          </p:nvSpPr>
          <p:spPr>
            <a:xfrm>
              <a:off x="3290926" y="3863897"/>
              <a:ext cx="601462" cy="601462"/>
            </a:xfrm>
            <a:custGeom>
              <a:avLst/>
              <a:gdLst/>
              <a:ahLst/>
              <a:cxnLst/>
              <a:rect l="l" t="t" r="r" b="b"/>
              <a:pathLst>
                <a:path w="29183" h="29183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6"/>
                    <a:pt x="6525" y="29183"/>
                    <a:pt x="14586" y="29183"/>
                  </a:cubicBezTo>
                  <a:cubicBezTo>
                    <a:pt x="22646" y="29183"/>
                    <a:pt x="29183" y="22646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352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4" name="Google Shape;1224;p26"/>
            <p:cNvSpPr txBox="1"/>
            <p:nvPr/>
          </p:nvSpPr>
          <p:spPr>
            <a:xfrm>
              <a:off x="3488899" y="3760565"/>
              <a:ext cx="2382838" cy="773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algn="ctr"/>
              <a:r>
                <a:rPr lang="en-US" sz="4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</a:t>
              </a:r>
              <a:endPara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5" name="Google Shape;1225;p26"/>
            <p:cNvSpPr/>
            <p:nvPr/>
          </p:nvSpPr>
          <p:spPr>
            <a:xfrm>
              <a:off x="3319075" y="3898538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algn="ctr"/>
              <a:r>
                <a:rPr lang="en" sz="3520" dirty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05</a:t>
              </a:r>
              <a:endParaRPr sz="35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26" name="Google Shape;1226;p26"/>
          <p:cNvGrpSpPr/>
          <p:nvPr/>
        </p:nvGrpSpPr>
        <p:grpSpPr>
          <a:xfrm>
            <a:off x="1180755" y="6597441"/>
            <a:ext cx="6137958" cy="962340"/>
            <a:chOff x="3833488" y="3252612"/>
            <a:chExt cx="3286497" cy="601462"/>
          </a:xfrm>
        </p:grpSpPr>
        <p:sp>
          <p:nvSpPr>
            <p:cNvPr id="1227" name="Google Shape;1227;p26"/>
            <p:cNvSpPr/>
            <p:nvPr/>
          </p:nvSpPr>
          <p:spPr>
            <a:xfrm>
              <a:off x="3833488" y="3252612"/>
              <a:ext cx="601462" cy="601462"/>
            </a:xfrm>
            <a:custGeom>
              <a:avLst/>
              <a:gdLst/>
              <a:ahLst/>
              <a:cxnLst/>
              <a:rect l="l" t="t" r="r" b="b"/>
              <a:pathLst>
                <a:path w="29183" h="29183" extrusionOk="0">
                  <a:moveTo>
                    <a:pt x="14586" y="1"/>
                  </a:moveTo>
                  <a:cubicBezTo>
                    <a:pt x="6525" y="1"/>
                    <a:pt x="1" y="6525"/>
                    <a:pt x="1" y="14586"/>
                  </a:cubicBezTo>
                  <a:cubicBezTo>
                    <a:pt x="1" y="22646"/>
                    <a:pt x="6525" y="29183"/>
                    <a:pt x="14586" y="29183"/>
                  </a:cubicBezTo>
                  <a:cubicBezTo>
                    <a:pt x="22647" y="29183"/>
                    <a:pt x="29183" y="22646"/>
                    <a:pt x="29183" y="14586"/>
                  </a:cubicBezTo>
                  <a:cubicBezTo>
                    <a:pt x="29183" y="6525"/>
                    <a:pt x="22647" y="1"/>
                    <a:pt x="14586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352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0" name="Google Shape;1230;p26"/>
            <p:cNvSpPr txBox="1"/>
            <p:nvPr/>
          </p:nvSpPr>
          <p:spPr>
            <a:xfrm>
              <a:off x="4519156" y="3370493"/>
              <a:ext cx="260082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r>
                <a:rPr lang="en-US" sz="4000" b="1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Fira Sans Extra Condensed Medium"/>
                </a:rPr>
                <a:t>Implementation</a:t>
              </a:r>
              <a:endParaRPr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1231" name="Google Shape;1231;p26"/>
            <p:cNvSpPr/>
            <p:nvPr/>
          </p:nvSpPr>
          <p:spPr>
            <a:xfrm>
              <a:off x="3865050" y="3284163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algn="ctr"/>
              <a:r>
                <a:rPr lang="en" sz="352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04</a:t>
              </a:r>
              <a:endParaRPr sz="352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32" name="Google Shape;1232;p26"/>
          <p:cNvGrpSpPr/>
          <p:nvPr/>
        </p:nvGrpSpPr>
        <p:grpSpPr>
          <a:xfrm>
            <a:off x="1146585" y="3399337"/>
            <a:ext cx="5476066" cy="962339"/>
            <a:chOff x="3833488" y="1819113"/>
            <a:chExt cx="3422543" cy="601462"/>
          </a:xfrm>
        </p:grpSpPr>
        <p:sp>
          <p:nvSpPr>
            <p:cNvPr id="1233" name="Google Shape;1233;p26"/>
            <p:cNvSpPr/>
            <p:nvPr/>
          </p:nvSpPr>
          <p:spPr>
            <a:xfrm>
              <a:off x="3833488" y="1819113"/>
              <a:ext cx="601462" cy="601462"/>
            </a:xfrm>
            <a:custGeom>
              <a:avLst/>
              <a:gdLst/>
              <a:ahLst/>
              <a:cxnLst/>
              <a:rect l="l" t="t" r="r" b="b"/>
              <a:pathLst>
                <a:path w="29183" h="29183" extrusionOk="0">
                  <a:moveTo>
                    <a:pt x="14586" y="1"/>
                  </a:moveTo>
                  <a:cubicBezTo>
                    <a:pt x="6525" y="1"/>
                    <a:pt x="1" y="6525"/>
                    <a:pt x="1" y="14586"/>
                  </a:cubicBezTo>
                  <a:cubicBezTo>
                    <a:pt x="1" y="22646"/>
                    <a:pt x="6525" y="29183"/>
                    <a:pt x="14586" y="29183"/>
                  </a:cubicBezTo>
                  <a:cubicBezTo>
                    <a:pt x="22647" y="29183"/>
                    <a:pt x="29183" y="22646"/>
                    <a:pt x="29183" y="14586"/>
                  </a:cubicBezTo>
                  <a:cubicBezTo>
                    <a:pt x="29183" y="6525"/>
                    <a:pt x="22647" y="1"/>
                    <a:pt x="14586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352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6" name="Google Shape;1236;p26"/>
            <p:cNvSpPr txBox="1"/>
            <p:nvPr/>
          </p:nvSpPr>
          <p:spPr>
            <a:xfrm>
              <a:off x="4655202" y="1922097"/>
              <a:ext cx="260082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r>
                <a:rPr lang="en-US" sz="4000" b="1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Fira Sans Extra Condensed Medium"/>
                </a:rPr>
                <a:t>Methodology</a:t>
              </a:r>
              <a:endPara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1237" name="Google Shape;1237;p26"/>
            <p:cNvSpPr/>
            <p:nvPr/>
          </p:nvSpPr>
          <p:spPr>
            <a:xfrm>
              <a:off x="3865050" y="1850658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algn="ctr"/>
              <a:r>
                <a:rPr lang="en" sz="352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02</a:t>
              </a:r>
              <a:endParaRPr sz="352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38" name="Google Shape;1238;p26"/>
          <p:cNvGrpSpPr/>
          <p:nvPr/>
        </p:nvGrpSpPr>
        <p:grpSpPr>
          <a:xfrm>
            <a:off x="1141430" y="5022011"/>
            <a:ext cx="6337056" cy="962339"/>
            <a:chOff x="4082798" y="2530216"/>
            <a:chExt cx="3960660" cy="601462"/>
          </a:xfrm>
        </p:grpSpPr>
        <p:sp>
          <p:nvSpPr>
            <p:cNvPr id="1239" name="Google Shape;1239;p26"/>
            <p:cNvSpPr/>
            <p:nvPr/>
          </p:nvSpPr>
          <p:spPr>
            <a:xfrm>
              <a:off x="4082798" y="2530216"/>
              <a:ext cx="601462" cy="601462"/>
            </a:xfrm>
            <a:custGeom>
              <a:avLst/>
              <a:gdLst/>
              <a:ahLst/>
              <a:cxnLst/>
              <a:rect l="l" t="t" r="r" b="b"/>
              <a:pathLst>
                <a:path w="29183" h="29183" extrusionOk="0">
                  <a:moveTo>
                    <a:pt x="14598" y="1"/>
                  </a:moveTo>
                  <a:cubicBezTo>
                    <a:pt x="6537" y="1"/>
                    <a:pt x="1" y="6525"/>
                    <a:pt x="1" y="14586"/>
                  </a:cubicBezTo>
                  <a:cubicBezTo>
                    <a:pt x="1" y="22646"/>
                    <a:pt x="6537" y="29183"/>
                    <a:pt x="14598" y="29183"/>
                  </a:cubicBezTo>
                  <a:cubicBezTo>
                    <a:pt x="22646" y="29183"/>
                    <a:pt x="29183" y="22646"/>
                    <a:pt x="29183" y="14586"/>
                  </a:cubicBezTo>
                  <a:cubicBezTo>
                    <a:pt x="29183" y="6525"/>
                    <a:pt x="22646" y="1"/>
                    <a:pt x="1459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352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2" name="Google Shape;1242;p26"/>
            <p:cNvSpPr txBox="1"/>
            <p:nvPr/>
          </p:nvSpPr>
          <p:spPr>
            <a:xfrm>
              <a:off x="4892154" y="2615973"/>
              <a:ext cx="3151304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Fira Sans Extra Condensed Medium"/>
                </a:rPr>
                <a:t>Kernel &amp; User Mode</a:t>
              </a:r>
            </a:p>
          </p:txBody>
        </p:sp>
        <p:sp>
          <p:nvSpPr>
            <p:cNvPr id="1243" name="Google Shape;1243;p26"/>
            <p:cNvSpPr/>
            <p:nvPr/>
          </p:nvSpPr>
          <p:spPr>
            <a:xfrm>
              <a:off x="4114350" y="2567408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algn="ctr"/>
              <a:r>
                <a:rPr lang="en" sz="352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03</a:t>
              </a:r>
              <a:endParaRPr sz="352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Google Shape;1225;p26">
            <a:extLst>
              <a:ext uri="{FF2B5EF4-FFF2-40B4-BE49-F238E27FC236}">
                <a16:creationId xmlns:a16="http://schemas.microsoft.com/office/drawing/2014/main" id="{DAFA24CC-CDCD-F8C7-795D-1C209966C171}"/>
              </a:ext>
            </a:extLst>
          </p:cNvPr>
          <p:cNvSpPr/>
          <p:nvPr/>
        </p:nvSpPr>
        <p:spPr>
          <a:xfrm>
            <a:off x="3703570" y="7235013"/>
            <a:ext cx="861365" cy="861395"/>
          </a:xfrm>
          <a:custGeom>
            <a:avLst/>
            <a:gdLst/>
            <a:ahLst/>
            <a:cxnLst/>
            <a:rect l="l" t="t" r="r" b="b"/>
            <a:pathLst>
              <a:path w="29183" h="29184" extrusionOk="0">
                <a:moveTo>
                  <a:pt x="14586" y="1"/>
                </a:moveTo>
                <a:cubicBezTo>
                  <a:pt x="6525" y="1"/>
                  <a:pt x="0" y="6537"/>
                  <a:pt x="0" y="14598"/>
                </a:cubicBezTo>
                <a:cubicBezTo>
                  <a:pt x="0" y="22647"/>
                  <a:pt x="6525" y="29183"/>
                  <a:pt x="14586" y="29183"/>
                </a:cubicBezTo>
                <a:cubicBezTo>
                  <a:pt x="22646" y="29183"/>
                  <a:pt x="29183" y="22647"/>
                  <a:pt x="29183" y="14598"/>
                </a:cubicBezTo>
                <a:cubicBezTo>
                  <a:pt x="29183" y="6537"/>
                  <a:pt x="22646" y="1"/>
                  <a:pt x="14586" y="1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/>
            <a:r>
              <a:rPr lang="en" sz="3520" dirty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05</a:t>
            </a:r>
            <a:endParaRPr sz="352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Imag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5260" y="30480"/>
            <a:ext cx="1709420" cy="1499235"/>
          </a:xfrm>
          <a:prstGeom prst="rect">
            <a:avLst/>
          </a:prstGeom>
        </p:spPr>
      </p:pic>
      <p:grpSp>
        <p:nvGrpSpPr>
          <p:cNvPr id="34" name="Google Shape;1220;p26"/>
          <p:cNvGrpSpPr/>
          <p:nvPr/>
        </p:nvGrpSpPr>
        <p:grpSpPr>
          <a:xfrm>
            <a:off x="8157773" y="5042478"/>
            <a:ext cx="4529528" cy="962339"/>
            <a:chOff x="3287528" y="3867284"/>
            <a:chExt cx="2580700" cy="601462"/>
          </a:xfrm>
        </p:grpSpPr>
        <p:sp>
          <p:nvSpPr>
            <p:cNvPr id="35" name="Google Shape;1221;p26"/>
            <p:cNvSpPr/>
            <p:nvPr/>
          </p:nvSpPr>
          <p:spPr>
            <a:xfrm>
              <a:off x="3287528" y="3867284"/>
              <a:ext cx="601462" cy="601462"/>
            </a:xfrm>
            <a:custGeom>
              <a:avLst/>
              <a:gdLst/>
              <a:ahLst/>
              <a:cxnLst/>
              <a:rect l="l" t="t" r="r" b="b"/>
              <a:pathLst>
                <a:path w="29183" h="29183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6"/>
                    <a:pt x="6525" y="29183"/>
                    <a:pt x="14586" y="29183"/>
                  </a:cubicBezTo>
                  <a:cubicBezTo>
                    <a:pt x="22646" y="29183"/>
                    <a:pt x="29183" y="22646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352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Google Shape;1224;p26"/>
            <p:cNvSpPr txBox="1"/>
            <p:nvPr/>
          </p:nvSpPr>
          <p:spPr>
            <a:xfrm>
              <a:off x="3940475" y="4012173"/>
              <a:ext cx="1927753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algn="ctr"/>
              <a:r>
                <a:rPr lang="en-US" sz="4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Challenges</a:t>
              </a:r>
              <a:endPara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Google Shape;1225;p26"/>
            <p:cNvSpPr/>
            <p:nvPr/>
          </p:nvSpPr>
          <p:spPr>
            <a:xfrm>
              <a:off x="3319075" y="3898538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algn="ctr"/>
              <a:r>
                <a:rPr lang="en" sz="3520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07</a:t>
              </a:r>
              <a:endParaRPr sz="35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Google Shape;1224;p26"/>
          <p:cNvSpPr txBox="1"/>
          <p:nvPr/>
        </p:nvSpPr>
        <p:spPr>
          <a:xfrm>
            <a:off x="8474529" y="3512578"/>
            <a:ext cx="5150980" cy="58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Google Shape;1226;p26"/>
          <p:cNvGrpSpPr/>
          <p:nvPr/>
        </p:nvGrpSpPr>
        <p:grpSpPr>
          <a:xfrm>
            <a:off x="8207491" y="6700853"/>
            <a:ext cx="5549149" cy="962340"/>
            <a:chOff x="3833488" y="3252612"/>
            <a:chExt cx="3468218" cy="601462"/>
          </a:xfrm>
        </p:grpSpPr>
        <p:sp>
          <p:nvSpPr>
            <p:cNvPr id="43" name="Google Shape;1227;p26"/>
            <p:cNvSpPr/>
            <p:nvPr/>
          </p:nvSpPr>
          <p:spPr>
            <a:xfrm>
              <a:off x="3833488" y="3252612"/>
              <a:ext cx="601462" cy="601462"/>
            </a:xfrm>
            <a:custGeom>
              <a:avLst/>
              <a:gdLst/>
              <a:ahLst/>
              <a:cxnLst/>
              <a:rect l="l" t="t" r="r" b="b"/>
              <a:pathLst>
                <a:path w="29183" h="29183" extrusionOk="0">
                  <a:moveTo>
                    <a:pt x="14586" y="1"/>
                  </a:moveTo>
                  <a:cubicBezTo>
                    <a:pt x="6525" y="1"/>
                    <a:pt x="1" y="6525"/>
                    <a:pt x="1" y="14586"/>
                  </a:cubicBezTo>
                  <a:cubicBezTo>
                    <a:pt x="1" y="22646"/>
                    <a:pt x="6525" y="29183"/>
                    <a:pt x="14586" y="29183"/>
                  </a:cubicBezTo>
                  <a:cubicBezTo>
                    <a:pt x="22647" y="29183"/>
                    <a:pt x="29183" y="22646"/>
                    <a:pt x="29183" y="14586"/>
                  </a:cubicBezTo>
                  <a:cubicBezTo>
                    <a:pt x="29183" y="6525"/>
                    <a:pt x="22647" y="1"/>
                    <a:pt x="14586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352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Google Shape;1230;p26"/>
            <p:cNvSpPr txBox="1"/>
            <p:nvPr/>
          </p:nvSpPr>
          <p:spPr>
            <a:xfrm>
              <a:off x="4700877" y="3370493"/>
              <a:ext cx="260082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r>
                <a:rPr lang="en-GB" sz="4000" b="1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Fira Sans Extra Condensed Medium"/>
                </a:rPr>
                <a:t>Learning</a:t>
              </a:r>
              <a:endParaRPr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Fira Sans Extra Condensed Medium"/>
              </a:endParaRPr>
            </a:p>
          </p:txBody>
        </p:sp>
        <p:sp>
          <p:nvSpPr>
            <p:cNvPr id="45" name="Google Shape;1231;p26"/>
            <p:cNvSpPr/>
            <p:nvPr/>
          </p:nvSpPr>
          <p:spPr>
            <a:xfrm>
              <a:off x="3865050" y="3284163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solidFill>
              <a:srgbClr val="92D05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6280" tIns="146280" rIns="146280" bIns="146280" anchor="ctr" anchorCtr="0">
              <a:noAutofit/>
            </a:bodyPr>
            <a:lstStyle/>
            <a:p>
              <a:pPr algn="ctr"/>
              <a:r>
                <a:rPr lang="en" sz="3520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Fira Sans Extra Condensed Medium"/>
                  <a:cs typeface="Times New Roman" panose="02020603050405020304" pitchFamily="18" charset="0"/>
                  <a:sym typeface="Fira Sans Extra Condensed Medium"/>
                </a:rPr>
                <a:t>08</a:t>
              </a:r>
              <a:endParaRPr sz="352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0" y="1583572"/>
            <a:ext cx="1463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Google Shape;1221;p26"/>
          <p:cNvSpPr/>
          <p:nvPr/>
        </p:nvSpPr>
        <p:spPr>
          <a:xfrm>
            <a:off x="8215907" y="3336253"/>
            <a:ext cx="962339" cy="962339"/>
          </a:xfrm>
          <a:custGeom>
            <a:avLst/>
            <a:gdLst/>
            <a:ahLst/>
            <a:cxnLst/>
            <a:rect l="l" t="t" r="r" b="b"/>
            <a:pathLst>
              <a:path w="29183" h="29183" extrusionOk="0">
                <a:moveTo>
                  <a:pt x="14586" y="1"/>
                </a:moveTo>
                <a:cubicBezTo>
                  <a:pt x="6525" y="1"/>
                  <a:pt x="0" y="6537"/>
                  <a:pt x="0" y="14598"/>
                </a:cubicBezTo>
                <a:cubicBezTo>
                  <a:pt x="0" y="22646"/>
                  <a:pt x="6525" y="29183"/>
                  <a:pt x="14586" y="29183"/>
                </a:cubicBezTo>
                <a:cubicBezTo>
                  <a:pt x="22646" y="29183"/>
                  <a:pt x="29183" y="22646"/>
                  <a:pt x="29183" y="14598"/>
                </a:cubicBezTo>
                <a:cubicBezTo>
                  <a:pt x="29183" y="6537"/>
                  <a:pt x="22646" y="1"/>
                  <a:pt x="14586" y="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352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Google Shape;1225;p26"/>
          <p:cNvSpPr/>
          <p:nvPr/>
        </p:nvSpPr>
        <p:spPr>
          <a:xfrm>
            <a:off x="8254906" y="3374441"/>
            <a:ext cx="861365" cy="861395"/>
          </a:xfrm>
          <a:custGeom>
            <a:avLst/>
            <a:gdLst/>
            <a:ahLst/>
            <a:cxnLst/>
            <a:rect l="l" t="t" r="r" b="b"/>
            <a:pathLst>
              <a:path w="29183" h="29184" extrusionOk="0">
                <a:moveTo>
                  <a:pt x="14586" y="1"/>
                </a:moveTo>
                <a:cubicBezTo>
                  <a:pt x="6525" y="1"/>
                  <a:pt x="0" y="6537"/>
                  <a:pt x="0" y="14598"/>
                </a:cubicBezTo>
                <a:cubicBezTo>
                  <a:pt x="0" y="22647"/>
                  <a:pt x="6525" y="29183"/>
                  <a:pt x="14586" y="29183"/>
                </a:cubicBezTo>
                <a:cubicBezTo>
                  <a:pt x="22646" y="29183"/>
                  <a:pt x="29183" y="22647"/>
                  <a:pt x="29183" y="14598"/>
                </a:cubicBezTo>
                <a:cubicBezTo>
                  <a:pt x="29183" y="6537"/>
                  <a:pt x="22646" y="1"/>
                  <a:pt x="14586" y="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algn="ctr"/>
            <a:r>
              <a:rPr lang="en" sz="3520" dirty="0" smtClean="0">
                <a:solidFill>
                  <a:srgbClr val="FFFFFF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06</a:t>
            </a:r>
            <a:endParaRPr sz="352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41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5260" y="30480"/>
            <a:ext cx="1709420" cy="1499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727" y="515171"/>
            <a:ext cx="14732287" cy="13709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5400" b="1" kern="0" spc="-181" dirty="0" smtClean="0"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1. Introduction To Wi-Fi Driver Development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18160" y="1637430"/>
            <a:ext cx="13785669" cy="5985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increasing reliance on wireless networks for both personal and professional activities, the demand for optimized Wi-Fi drivers has grown significantly. </a:t>
            </a:r>
            <a:endParaRPr lang="en-US" sz="2500" dirty="0" smtClean="0">
              <a:solidFill>
                <a:srgbClr val="272525"/>
              </a:solidFill>
              <a:latin typeface="Times New Roman" panose="02020603050405020304" pitchFamily="18" charset="0"/>
              <a:ea typeface="Eudoxus Sans" pitchFamily="34" charset="-122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</a:t>
            </a:r>
            <a:r>
              <a:rPr lang="en-US" sz="25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Developing robust and reliable wifi drivers is crucial for ensuring seamless wireless connectivity on Windows 10 </a:t>
            </a:r>
            <a:r>
              <a:rPr lang="en-US" sz="2500" dirty="0" smtClean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devices.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 drivers often face challenges such as connectivity issues, compatibility issues with different hardware configurations, and suboptimal performance. These issues can lead to frustrating user experiences, </a:t>
            </a:r>
            <a:r>
              <a:rPr lang="en-GB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including:</a:t>
            </a:r>
          </a:p>
          <a:p>
            <a:pPr marL="17954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 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</a:t>
            </a:r>
            <a:r>
              <a:rPr lang="en-GB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speeds</a:t>
            </a:r>
          </a:p>
          <a:p>
            <a:pPr marL="17954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Dropped connections </a:t>
            </a:r>
          </a:p>
          <a:p>
            <a:pPr marL="179546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imited range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19599" y="655439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grpSp>
        <p:nvGrpSpPr>
          <p:cNvPr id="16" name="Group 15"/>
          <p:cNvGrpSpPr/>
          <p:nvPr/>
        </p:nvGrpSpPr>
        <p:grpSpPr>
          <a:xfrm>
            <a:off x="518160" y="7559040"/>
            <a:ext cx="13502640" cy="609600"/>
            <a:chOff x="518160" y="7543800"/>
            <a:chExt cx="13502640" cy="609600"/>
          </a:xfrm>
        </p:grpSpPr>
        <p:sp>
          <p:nvSpPr>
            <p:cNvPr id="17" name="Footer Placeholder 4">
              <a:extLst>
                <a:ext uri="{FF2B5EF4-FFF2-40B4-BE49-F238E27FC236}">
                  <a16:creationId xmlns:a16="http://schemas.microsoft.com/office/drawing/2014/main" id="{E92021C0-D6A7-4A3D-A17B-229E069D6EAF}"/>
                </a:ext>
              </a:extLst>
            </p:cNvPr>
            <p:cNvSpPr txBox="1">
              <a:spLocks/>
            </p:cNvSpPr>
            <p:nvPr/>
          </p:nvSpPr>
          <p:spPr>
            <a:xfrm>
              <a:off x="6641005" y="7543800"/>
              <a:ext cx="750395" cy="609600"/>
            </a:xfrm>
          </p:spPr>
          <p:txBody>
            <a:bodyPr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18160" y="7787640"/>
              <a:ext cx="5970445" cy="15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543800" y="7802880"/>
              <a:ext cx="6477000" cy="4572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>
            <a:off x="0" y="1583572"/>
            <a:ext cx="1463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5260" y="30480"/>
            <a:ext cx="1709420" cy="1499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0756" y="640306"/>
            <a:ext cx="9926241" cy="1138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5400" b="1" kern="0" spc="-181" dirty="0" smtClean="0"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Target Platform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27314" y="1789955"/>
            <a:ext cx="13394872" cy="59868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platform is the </a:t>
            </a:r>
            <a:r>
              <a:rPr lang="en-GB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or version for which driver has been developed.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</a:t>
            </a:r>
            <a:r>
              <a:rPr lang="en-GB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System: </a:t>
            </a:r>
            <a:endParaRPr lang="en-GB" sz="25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1063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(both 32-bit and 64-bit versions). This ensures broad compatibility with most modern Windows 10 </a:t>
            </a:r>
            <a:r>
              <a:rPr lang="en-GB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machines.</a:t>
            </a:r>
          </a:p>
          <a:p>
            <a:pPr marL="881063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 will be designed to enhance the reliability, stability, and overall performance of wireless connections for Windows 10 users. This means focusing on improvements in areas like: </a:t>
            </a:r>
          </a:p>
          <a:p>
            <a:pPr marL="1519238" indent="-360363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</a:t>
            </a:r>
            <a:r>
              <a:rPr lang="en-GB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Stability: </a:t>
            </a:r>
            <a:r>
              <a:rPr lang="en-GB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Minimizing 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dropouts and disconnects. </a:t>
            </a:r>
            <a:endParaRPr lang="en-GB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19238" indent="-360363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GB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Rates: 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Optimizing speeds for browsing, streaming, and downloads. </a:t>
            </a:r>
            <a:endParaRPr lang="en-GB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19238" indent="-360363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  <a:r>
              <a:rPr lang="en-GB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Compatibility: 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seamlessly with a wide range of Wi-Fi </a:t>
            </a:r>
            <a:r>
              <a:rPr lang="en-GB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adapters.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19599" y="655439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grpSp>
        <p:nvGrpSpPr>
          <p:cNvPr id="16" name="Group 15"/>
          <p:cNvGrpSpPr/>
          <p:nvPr/>
        </p:nvGrpSpPr>
        <p:grpSpPr>
          <a:xfrm>
            <a:off x="518160" y="7559040"/>
            <a:ext cx="13502640" cy="609600"/>
            <a:chOff x="518160" y="7543800"/>
            <a:chExt cx="13502640" cy="609600"/>
          </a:xfrm>
        </p:grpSpPr>
        <p:sp>
          <p:nvSpPr>
            <p:cNvPr id="17" name="Footer Placeholder 4">
              <a:extLst>
                <a:ext uri="{FF2B5EF4-FFF2-40B4-BE49-F238E27FC236}">
                  <a16:creationId xmlns:a16="http://schemas.microsoft.com/office/drawing/2014/main" id="{E92021C0-D6A7-4A3D-A17B-229E069D6EAF}"/>
                </a:ext>
              </a:extLst>
            </p:cNvPr>
            <p:cNvSpPr txBox="1">
              <a:spLocks/>
            </p:cNvSpPr>
            <p:nvPr/>
          </p:nvSpPr>
          <p:spPr>
            <a:xfrm>
              <a:off x="6641005" y="7543800"/>
              <a:ext cx="750395" cy="609600"/>
            </a:xfrm>
          </p:spPr>
          <p:txBody>
            <a:bodyPr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18160" y="7787640"/>
              <a:ext cx="5970445" cy="15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543800" y="7802880"/>
              <a:ext cx="6477000" cy="4572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>
            <a:off x="0" y="1583572"/>
            <a:ext cx="1463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5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550631" y="868235"/>
            <a:ext cx="646557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b="1" kern="0" spc="-131" dirty="0" smtClean="0"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Functional Requirements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44939" y="2008644"/>
            <a:ext cx="3156347" cy="1990963"/>
            <a:chOff x="1577697" y="2008644"/>
            <a:chExt cx="3156347" cy="1990963"/>
          </a:xfrm>
        </p:grpSpPr>
        <p:sp>
          <p:nvSpPr>
            <p:cNvPr id="5" name="Text 3"/>
            <p:cNvSpPr/>
            <p:nvPr/>
          </p:nvSpPr>
          <p:spPr>
            <a:xfrm>
              <a:off x="1577697" y="2008644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591CE6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1. </a:t>
              </a:r>
              <a:r>
                <a:rPr lang="en-US" sz="2187" b="1" kern="0" spc="-66" dirty="0" smtClean="0">
                  <a:solidFill>
                    <a:srgbClr val="6A33E9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Wireless</a:t>
              </a:r>
              <a:r>
                <a:rPr lang="en-US" sz="2187" b="1" kern="0" spc="-66" dirty="0" smtClean="0">
                  <a:solidFill>
                    <a:srgbClr val="591CE6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 </a:t>
              </a:r>
              <a:r>
                <a:rPr lang="en-GB" sz="2187" b="1" kern="0" spc="-66" dirty="0" smtClean="0">
                  <a:solidFill>
                    <a:srgbClr val="591CE6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Connectivity </a:t>
              </a:r>
              <a:endParaRPr lang="en-US" sz="218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 4"/>
            <p:cNvSpPr/>
            <p:nvPr/>
          </p:nvSpPr>
          <p:spPr>
            <a:xfrm>
              <a:off x="1577697" y="2578001"/>
              <a:ext cx="3156347" cy="142160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GB" sz="1750" dirty="0" smtClean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The </a:t>
              </a:r>
              <a:r>
                <a:rPr lang="en-GB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driver should facilitate seamless wireless connectivity to Wi-Fi networks.</a:t>
              </a:r>
              <a:endParaRPr lang="en-US" sz="1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83636" y="2008644"/>
            <a:ext cx="3156347" cy="1990963"/>
            <a:chOff x="5283636" y="2008644"/>
            <a:chExt cx="3156347" cy="1990963"/>
          </a:xfrm>
        </p:grpSpPr>
        <p:sp>
          <p:nvSpPr>
            <p:cNvPr id="7" name="Text 5"/>
            <p:cNvSpPr/>
            <p:nvPr/>
          </p:nvSpPr>
          <p:spPr>
            <a:xfrm>
              <a:off x="5283636" y="2008644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591CE6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2. Network Discovery</a:t>
              </a:r>
              <a:endParaRPr lang="en-US" sz="218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5283636" y="2578001"/>
              <a:ext cx="3156347" cy="142160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GB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Ability to scan for and identify available Wi-Fi networks within range,</a:t>
              </a:r>
              <a:endParaRPr lang="en-US" sz="1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443476" y="2008644"/>
            <a:ext cx="3583424" cy="2346365"/>
            <a:chOff x="8989576" y="2008644"/>
            <a:chExt cx="3583424" cy="2346365"/>
          </a:xfrm>
        </p:grpSpPr>
        <p:sp>
          <p:nvSpPr>
            <p:cNvPr id="9" name="Text 7"/>
            <p:cNvSpPr/>
            <p:nvPr/>
          </p:nvSpPr>
          <p:spPr>
            <a:xfrm>
              <a:off x="8989576" y="2008644"/>
              <a:ext cx="3583424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591CE6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3. Authentication &amp; Encryption</a:t>
              </a:r>
              <a:endParaRPr lang="en-US" sz="218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8989576" y="2578001"/>
              <a:ext cx="3156347" cy="177700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GB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Support for authentication methods (e.g., WPA2-PSK, WPA3) and encryption </a:t>
              </a:r>
            </a:p>
            <a:p>
              <a:pPr>
                <a:lnSpc>
                  <a:spcPts val="2799"/>
                </a:lnSpc>
              </a:pPr>
              <a:r>
                <a:rPr lang="en-GB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protocols (e.g., AES) to ensure secure communication.</a:t>
              </a:r>
            </a:p>
          </p:txBody>
        </p:sp>
      </p:grpSp>
      <p:pic>
        <p:nvPicPr>
          <p:cNvPr id="12" name="Imag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5260" y="30480"/>
            <a:ext cx="1709420" cy="149923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44938" y="4689961"/>
            <a:ext cx="3156347" cy="2346365"/>
            <a:chOff x="1730097" y="4880968"/>
            <a:chExt cx="3156347" cy="2346365"/>
          </a:xfrm>
        </p:grpSpPr>
        <p:sp>
          <p:nvSpPr>
            <p:cNvPr id="13" name="Text 3"/>
            <p:cNvSpPr/>
            <p:nvPr/>
          </p:nvSpPr>
          <p:spPr>
            <a:xfrm>
              <a:off x="1730097" y="4880968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591CE6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4. Configuration Options</a:t>
              </a:r>
              <a:endParaRPr lang="en-US" sz="218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4"/>
            <p:cNvSpPr/>
            <p:nvPr/>
          </p:nvSpPr>
          <p:spPr>
            <a:xfrm>
              <a:off x="1730097" y="5450325"/>
              <a:ext cx="3156347" cy="177700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algn="just">
                <a:lnSpc>
                  <a:spcPts val="2799"/>
                </a:lnSpc>
              </a:pPr>
              <a:r>
                <a:rPr lang="en-GB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Enable users to configure network settings such as SSID, password, security type, and </a:t>
              </a:r>
              <a:r>
                <a:rPr lang="en-GB" sz="1750" dirty="0" smtClean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IP </a:t>
              </a:r>
              <a:r>
                <a:rPr lang="en-GB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addressing (static or dynamic).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83636" y="4766665"/>
            <a:ext cx="3566450" cy="2505549"/>
            <a:chOff x="5283636" y="4880968"/>
            <a:chExt cx="3566450" cy="2505549"/>
          </a:xfrm>
        </p:grpSpPr>
        <p:sp>
          <p:nvSpPr>
            <p:cNvPr id="15" name="Text 5"/>
            <p:cNvSpPr/>
            <p:nvPr/>
          </p:nvSpPr>
          <p:spPr>
            <a:xfrm>
              <a:off x="5436036" y="4880968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591CE6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5. Roaming Support</a:t>
              </a:r>
              <a:endParaRPr lang="en-US" sz="218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6"/>
            <p:cNvSpPr/>
            <p:nvPr/>
          </p:nvSpPr>
          <p:spPr>
            <a:xfrm>
              <a:off x="5283636" y="5450324"/>
              <a:ext cx="3566450" cy="193619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GB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Smooth transition between different access points within the same network to maintain </a:t>
              </a:r>
            </a:p>
            <a:p>
              <a:pPr>
                <a:lnSpc>
                  <a:spcPts val="2799"/>
                </a:lnSpc>
              </a:pPr>
              <a:r>
                <a:rPr lang="en-GB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uninterrupted connectivity while moving between coverage areas.</a:t>
              </a:r>
              <a:endParaRPr lang="en-US" sz="1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290957" y="4781909"/>
            <a:ext cx="4408714" cy="2522963"/>
            <a:chOff x="9141976" y="4880968"/>
            <a:chExt cx="3156347" cy="2346365"/>
          </a:xfrm>
        </p:grpSpPr>
        <p:sp>
          <p:nvSpPr>
            <p:cNvPr id="17" name="Text 7"/>
            <p:cNvSpPr/>
            <p:nvPr/>
          </p:nvSpPr>
          <p:spPr>
            <a:xfrm>
              <a:off x="9141976" y="4880968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591CE6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6. Diagnostic Tools</a:t>
              </a:r>
              <a:endParaRPr lang="en-US" sz="218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8"/>
            <p:cNvSpPr/>
            <p:nvPr/>
          </p:nvSpPr>
          <p:spPr>
            <a:xfrm>
              <a:off x="9141976" y="5450325"/>
              <a:ext cx="3156347" cy="177700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GB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Include diagnostic capabilities to troubleshoot connectivity issues, such as signal </a:t>
              </a:r>
            </a:p>
            <a:p>
              <a:pPr>
                <a:lnSpc>
                  <a:spcPts val="2799"/>
                </a:lnSpc>
              </a:pPr>
              <a:r>
                <a:rPr lang="en-GB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strength indicators, packet loss detection, and connection status reports.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18160" y="7629799"/>
            <a:ext cx="13502640" cy="609600"/>
            <a:chOff x="518160" y="7543800"/>
            <a:chExt cx="13502640" cy="609600"/>
          </a:xfrm>
        </p:grpSpPr>
        <p:sp>
          <p:nvSpPr>
            <p:cNvPr id="20" name="Footer Placeholder 4">
              <a:extLst>
                <a:ext uri="{FF2B5EF4-FFF2-40B4-BE49-F238E27FC236}">
                  <a16:creationId xmlns:a16="http://schemas.microsoft.com/office/drawing/2014/main" id="{E92021C0-D6A7-4A3D-A17B-229E069D6EAF}"/>
                </a:ext>
              </a:extLst>
            </p:cNvPr>
            <p:cNvSpPr txBox="1">
              <a:spLocks/>
            </p:cNvSpPr>
            <p:nvPr/>
          </p:nvSpPr>
          <p:spPr>
            <a:xfrm>
              <a:off x="6641005" y="7543800"/>
              <a:ext cx="750395" cy="609600"/>
            </a:xfrm>
          </p:spPr>
          <p:txBody>
            <a:bodyPr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18160" y="7787640"/>
              <a:ext cx="5970445" cy="15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543800" y="7802880"/>
              <a:ext cx="6477000" cy="4572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/>
          <p:cNvCxnSpPr/>
          <p:nvPr/>
        </p:nvCxnSpPr>
        <p:spPr>
          <a:xfrm>
            <a:off x="0" y="1583572"/>
            <a:ext cx="1463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1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582048" y="872328"/>
            <a:ext cx="646557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b="1" kern="0" spc="-131" dirty="0" smtClean="0"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Non-Functional Requirements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57213" y="2024973"/>
            <a:ext cx="3156347" cy="2586932"/>
            <a:chOff x="1577697" y="2008644"/>
            <a:chExt cx="3156347" cy="1990963"/>
          </a:xfrm>
        </p:grpSpPr>
        <p:sp>
          <p:nvSpPr>
            <p:cNvPr id="5" name="Text 3"/>
            <p:cNvSpPr/>
            <p:nvPr/>
          </p:nvSpPr>
          <p:spPr>
            <a:xfrm>
              <a:off x="1577697" y="2008644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GB" sz="2187" b="1" kern="0" spc="-66" dirty="0" smtClean="0">
                  <a:solidFill>
                    <a:srgbClr val="6A33E9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1. Perfomance</a:t>
              </a:r>
              <a:endParaRPr lang="en-US" sz="2187" dirty="0">
                <a:solidFill>
                  <a:srgbClr val="6A33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 4"/>
            <p:cNvSpPr/>
            <p:nvPr/>
          </p:nvSpPr>
          <p:spPr>
            <a:xfrm>
              <a:off x="1577697" y="2578001"/>
              <a:ext cx="3156347" cy="142160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driver should deliver high-speed data transmission rates with low latency, even under heavy network traffic conditions.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83636" y="2008644"/>
            <a:ext cx="3156347" cy="2294073"/>
            <a:chOff x="5283636" y="2008644"/>
            <a:chExt cx="3156347" cy="1990963"/>
          </a:xfrm>
        </p:grpSpPr>
        <p:sp>
          <p:nvSpPr>
            <p:cNvPr id="7" name="Text 5"/>
            <p:cNvSpPr/>
            <p:nvPr/>
          </p:nvSpPr>
          <p:spPr>
            <a:xfrm>
              <a:off x="5283636" y="2008644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591CE6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2. Reliability</a:t>
              </a:r>
              <a:endParaRPr lang="en-US" sz="218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5283636" y="2578001"/>
              <a:ext cx="3156347" cy="142160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Ensure stable and consistent connectivity with minimal connection drops or interruptions. 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719457" y="2008644"/>
            <a:ext cx="5617029" cy="2415267"/>
            <a:chOff x="8989576" y="2008644"/>
            <a:chExt cx="4617567" cy="2346365"/>
          </a:xfrm>
        </p:grpSpPr>
        <p:sp>
          <p:nvSpPr>
            <p:cNvPr id="9" name="Text 7"/>
            <p:cNvSpPr/>
            <p:nvPr/>
          </p:nvSpPr>
          <p:spPr>
            <a:xfrm>
              <a:off x="8989576" y="2008644"/>
              <a:ext cx="3583424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591CE6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3. Compatibility &amp; </a:t>
              </a:r>
              <a:r>
                <a:rPr lang="en-GB" sz="2187" b="1" kern="0" spc="-66" dirty="0" smtClean="0">
                  <a:solidFill>
                    <a:srgbClr val="591CE6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Standardization </a:t>
              </a:r>
              <a:endParaRPr lang="en-US" sz="218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9141976" y="2578001"/>
              <a:ext cx="4465167" cy="177700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Compatibility with a wide range of hardware configurations, including different Wi-Fi chipsets and device manufacturers. </a:t>
              </a:r>
              <a:endPara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2799"/>
                </a:lnSpc>
              </a:pPr>
              <a:r>
                <a: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Adherence </a:t>
              </a:r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industry standards and regulations for wireless communication devices and </a:t>
              </a:r>
              <a:r>
                <a: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software.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" name="Imag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5260" y="30480"/>
            <a:ext cx="1709420" cy="149923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978984" y="4880968"/>
            <a:ext cx="3156347" cy="1990963"/>
            <a:chOff x="1730097" y="4880968"/>
            <a:chExt cx="3156347" cy="1990963"/>
          </a:xfrm>
        </p:grpSpPr>
        <p:sp>
          <p:nvSpPr>
            <p:cNvPr id="13" name="Text 3"/>
            <p:cNvSpPr/>
            <p:nvPr/>
          </p:nvSpPr>
          <p:spPr>
            <a:xfrm>
              <a:off x="1730097" y="4880968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591CE6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4. Security</a:t>
              </a:r>
              <a:endParaRPr lang="en-US" sz="218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4"/>
            <p:cNvSpPr/>
            <p:nvPr/>
          </p:nvSpPr>
          <p:spPr>
            <a:xfrm>
              <a:off x="1730097" y="5450325"/>
              <a:ext cx="3156347" cy="142160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Implement robust security measures to protect against unauthorized access, </a:t>
              </a:r>
              <a:r>
                <a: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breaches, and cyber </a:t>
              </a:r>
              <a:r>
                <a:rPr lang="en-GB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threats.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305407" y="4897297"/>
            <a:ext cx="3156347" cy="1990963"/>
            <a:chOff x="5436036" y="4880968"/>
            <a:chExt cx="3156347" cy="1990963"/>
          </a:xfrm>
        </p:grpSpPr>
        <p:sp>
          <p:nvSpPr>
            <p:cNvPr id="15" name="Text 5"/>
            <p:cNvSpPr/>
            <p:nvPr/>
          </p:nvSpPr>
          <p:spPr>
            <a:xfrm>
              <a:off x="5436036" y="4880968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591CE6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5. Scalability</a:t>
              </a:r>
              <a:endParaRPr lang="en-US" sz="218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6"/>
            <p:cNvSpPr/>
            <p:nvPr/>
          </p:nvSpPr>
          <p:spPr>
            <a:xfrm>
              <a:off x="5436036" y="5450325"/>
              <a:ext cx="3156347" cy="142160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2000" dirty="0">
                  <a:solidFill>
                    <a:srgbClr val="272525"/>
                  </a:solidFill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Refer to the Windows Driver Kit (WDK) and other SDK documentation to understand the APIs and tools available.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904844" y="4909733"/>
            <a:ext cx="3156347" cy="2346365"/>
            <a:chOff x="9141976" y="4880968"/>
            <a:chExt cx="3156347" cy="2346365"/>
          </a:xfrm>
        </p:grpSpPr>
        <p:sp>
          <p:nvSpPr>
            <p:cNvPr id="17" name="Text 7"/>
            <p:cNvSpPr/>
            <p:nvPr/>
          </p:nvSpPr>
          <p:spPr>
            <a:xfrm>
              <a:off x="9141976" y="4880968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 smtClean="0">
                  <a:solidFill>
                    <a:srgbClr val="591CE6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6. Resource Efficiency</a:t>
              </a:r>
              <a:endParaRPr lang="en-US" sz="218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8"/>
            <p:cNvSpPr/>
            <p:nvPr/>
          </p:nvSpPr>
          <p:spPr>
            <a:xfrm>
              <a:off x="9141976" y="5450325"/>
              <a:ext cx="3156347" cy="177700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799"/>
                </a:lnSpc>
              </a:pPr>
              <a:r>
                <a: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Optimize resource utilization, including memory and CPU usage, to minimize system impact and maximize performance.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18160" y="7597143"/>
            <a:ext cx="13502640" cy="609600"/>
            <a:chOff x="518160" y="7543800"/>
            <a:chExt cx="13502640" cy="609600"/>
          </a:xfrm>
        </p:grpSpPr>
        <p:sp>
          <p:nvSpPr>
            <p:cNvPr id="20" name="Footer Placeholder 4">
              <a:extLst>
                <a:ext uri="{FF2B5EF4-FFF2-40B4-BE49-F238E27FC236}">
                  <a16:creationId xmlns:a16="http://schemas.microsoft.com/office/drawing/2014/main" id="{E92021C0-D6A7-4A3D-A17B-229E069D6EAF}"/>
                </a:ext>
              </a:extLst>
            </p:cNvPr>
            <p:cNvSpPr txBox="1">
              <a:spLocks/>
            </p:cNvSpPr>
            <p:nvPr/>
          </p:nvSpPr>
          <p:spPr>
            <a:xfrm>
              <a:off x="6641005" y="7543800"/>
              <a:ext cx="750395" cy="609600"/>
            </a:xfrm>
          </p:spPr>
          <p:txBody>
            <a:bodyPr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18160" y="7787640"/>
              <a:ext cx="5970445" cy="15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543800" y="7802880"/>
              <a:ext cx="6477000" cy="4572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/>
          <p:cNvCxnSpPr/>
          <p:nvPr/>
        </p:nvCxnSpPr>
        <p:spPr>
          <a:xfrm>
            <a:off x="0" y="1583572"/>
            <a:ext cx="1463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57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"/>
          <p:cNvSpPr/>
          <p:nvPr/>
        </p:nvSpPr>
        <p:spPr>
          <a:xfrm>
            <a:off x="1431846" y="4728567"/>
            <a:ext cx="10554414" cy="44410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6" name="Shape 4"/>
          <p:cNvSpPr/>
          <p:nvPr/>
        </p:nvSpPr>
        <p:spPr>
          <a:xfrm>
            <a:off x="3992702" y="3950970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7" name="Shape 5"/>
          <p:cNvSpPr/>
          <p:nvPr/>
        </p:nvSpPr>
        <p:spPr>
          <a:xfrm>
            <a:off x="3764995" y="447865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3764993" y="4504255"/>
            <a:ext cx="499825" cy="3881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1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54016" y="2182058"/>
            <a:ext cx="4721781" cy="1546622"/>
            <a:chOff x="1654016" y="2182058"/>
            <a:chExt cx="4721781" cy="1546622"/>
          </a:xfrm>
        </p:grpSpPr>
        <p:sp>
          <p:nvSpPr>
            <p:cNvPr id="9" name="Text 7"/>
            <p:cNvSpPr/>
            <p:nvPr/>
          </p:nvSpPr>
          <p:spPr>
            <a:xfrm>
              <a:off x="2626162" y="2182058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734"/>
                </a:lnSpc>
                <a:buNone/>
              </a:pPr>
              <a:r>
                <a:rPr lang="en-US" sz="2400" b="1" kern="0" spc="-66" dirty="0" smtClean="0">
                  <a:solidFill>
                    <a:srgbClr val="6A33E9"/>
                  </a:solidFill>
                  <a:latin typeface="Times New Roman" panose="02020603050405020304" pitchFamily="18" charset="0"/>
                  <a:ea typeface="p22-mackinac-pro" pitchFamily="34" charset="-122"/>
                  <a:cs typeface="Times New Roman" panose="02020603050405020304" pitchFamily="18" charset="0"/>
                </a:rPr>
                <a:t>Development Tools</a:t>
              </a:r>
              <a:endParaRPr lang="en-US" sz="2400" dirty="0">
                <a:solidFill>
                  <a:srgbClr val="6A33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1654016" y="2662475"/>
              <a:ext cx="4721781" cy="1066205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ctr">
                <a:lnSpc>
                  <a:spcPts val="2799"/>
                </a:lnSpc>
                <a:buNone/>
              </a:pPr>
              <a:r>
                <a:rPr lang="en-US" sz="2000" dirty="0" smtClean="0">
                  <a:latin typeface="Times New Roman" panose="02020603050405020304" pitchFamily="18" charset="0"/>
                  <a:ea typeface="Eudoxus Sans" pitchFamily="34" charset="-122"/>
                  <a:cs typeface="Times New Roman" panose="02020603050405020304" pitchFamily="18" charset="0"/>
                </a:rPr>
                <a:t>Micro soft Visual Studio , Windows Driver Kit(WDK) &amp; Software Development Kit(SDK) 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Shape 9"/>
          <p:cNvSpPr/>
          <p:nvPr/>
        </p:nvSpPr>
        <p:spPr>
          <a:xfrm>
            <a:off x="6686848" y="4728567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12" name="Shape 10"/>
          <p:cNvSpPr/>
          <p:nvPr/>
        </p:nvSpPr>
        <p:spPr>
          <a:xfrm>
            <a:off x="6459141" y="447865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464261" y="4490085"/>
            <a:ext cx="494824" cy="4448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2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080669" y="5742350"/>
            <a:ext cx="33011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400" b="1" kern="0" spc="-66" dirty="0" smtClean="0">
                <a:solidFill>
                  <a:srgbClr val="6A33E9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Language &amp; Frameworks</a:t>
            </a:r>
            <a:endParaRPr lang="en-US" sz="2400" dirty="0">
              <a:solidFill>
                <a:srgbClr val="6A33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348163" y="6208871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C,C++, desktop development with C++ frame works, </a:t>
            </a:r>
            <a:r>
              <a:rPr lang="en-US" sz="2000" b="1" dirty="0" err="1" smtClean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.Net</a:t>
            </a:r>
            <a:r>
              <a:rPr lang="en-US" sz="2000" b="1" dirty="0" smtClean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frame</a:t>
            </a:r>
            <a:r>
              <a:rPr lang="en-US" sz="2000" dirty="0" smtClean="0">
                <a:solidFill>
                  <a:srgbClr val="272525"/>
                </a:solidFill>
                <a:latin typeface="Times New Roman" panose="02020603050405020304" pitchFamily="18" charset="0"/>
                <a:ea typeface="Eudoxus Sans" pitchFamily="34" charset="-122"/>
                <a:cs typeface="Times New Roman" panose="02020603050405020304" pitchFamily="18" charset="0"/>
              </a:rPr>
              <a:t> work and driver development libraries.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9380994" y="3950970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C6BDDA"/>
          </a:solidFill>
          <a:ln/>
        </p:spPr>
      </p:sp>
      <p:sp>
        <p:nvSpPr>
          <p:cNvPr id="17" name="Shape 15"/>
          <p:cNvSpPr/>
          <p:nvPr/>
        </p:nvSpPr>
        <p:spPr>
          <a:xfrm>
            <a:off x="9153287" y="447865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202221" y="4475917"/>
            <a:ext cx="451009" cy="4589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3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979807" y="2182058"/>
            <a:ext cx="284678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400" b="1" kern="0" spc="-66" dirty="0" smtClean="0">
                <a:solidFill>
                  <a:srgbClr val="6A33E9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System Requirements</a:t>
            </a:r>
            <a:endParaRPr lang="en-US" sz="2400" dirty="0">
              <a:solidFill>
                <a:srgbClr val="6A33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042309" y="2662475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 or 8 GB RAM, 40 GB storage and windows 10 or above operating system(32 or 64 bit).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Imag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5260" y="30480"/>
            <a:ext cx="1709420" cy="149923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18160" y="7613472"/>
            <a:ext cx="13502640" cy="609600"/>
            <a:chOff x="518160" y="7543800"/>
            <a:chExt cx="13502640" cy="609600"/>
          </a:xfrm>
        </p:grpSpPr>
        <p:sp>
          <p:nvSpPr>
            <p:cNvPr id="24" name="Footer Placeholder 4">
              <a:extLst>
                <a:ext uri="{FF2B5EF4-FFF2-40B4-BE49-F238E27FC236}">
                  <a16:creationId xmlns:a16="http://schemas.microsoft.com/office/drawing/2014/main" id="{E92021C0-D6A7-4A3D-A17B-229E069D6EAF}"/>
                </a:ext>
              </a:extLst>
            </p:cNvPr>
            <p:cNvSpPr txBox="1">
              <a:spLocks/>
            </p:cNvSpPr>
            <p:nvPr/>
          </p:nvSpPr>
          <p:spPr>
            <a:xfrm>
              <a:off x="6641005" y="7543800"/>
              <a:ext cx="750395" cy="609600"/>
            </a:xfrm>
          </p:spPr>
          <p:txBody>
            <a:bodyPr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518160" y="7787640"/>
              <a:ext cx="5970445" cy="152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543800" y="7802880"/>
              <a:ext cx="6477000" cy="4572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/>
          <p:cNvCxnSpPr/>
          <p:nvPr/>
        </p:nvCxnSpPr>
        <p:spPr>
          <a:xfrm>
            <a:off x="0" y="1583572"/>
            <a:ext cx="1463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 2"/>
          <p:cNvSpPr/>
          <p:nvPr/>
        </p:nvSpPr>
        <p:spPr>
          <a:xfrm>
            <a:off x="703656" y="638560"/>
            <a:ext cx="9926241" cy="1138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Methodology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1629</Words>
  <Application>Microsoft Office PowerPoint</Application>
  <PresentationFormat>Custom</PresentationFormat>
  <Paragraphs>252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Algerian</vt:lpstr>
      <vt:lpstr>Arial</vt:lpstr>
      <vt:lpstr>Calibri</vt:lpstr>
      <vt:lpstr>Calibri Light</vt:lpstr>
      <vt:lpstr>Eudoxus Sans</vt:lpstr>
      <vt:lpstr>Fira Sans Extra Condensed Medium</vt:lpstr>
      <vt:lpstr>p22-mackinac-pro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 Challenges in Wi-Fi Driver Development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rajaahmedalikhan97@outlook.com</dc:creator>
  <cp:lastModifiedBy>Raja Ahmed Ali Khan</cp:lastModifiedBy>
  <cp:revision>368</cp:revision>
  <dcterms:created xsi:type="dcterms:W3CDTF">2024-05-04T09:48:54Z</dcterms:created>
  <dcterms:modified xsi:type="dcterms:W3CDTF">2024-05-06T15:17:27Z</dcterms:modified>
</cp:coreProperties>
</file>